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69" r:id="rId4"/>
    <p:sldId id="260" r:id="rId5"/>
    <p:sldId id="261" r:id="rId6"/>
    <p:sldId id="268" r:id="rId7"/>
    <p:sldId id="262" r:id="rId8"/>
    <p:sldId id="263" r:id="rId9"/>
    <p:sldId id="270" r:id="rId10"/>
    <p:sldId id="258" r:id="rId11"/>
    <p:sldId id="27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363F68-990C-4222-82B6-3EC6EFA61CE8}" type="doc">
      <dgm:prSet loTypeId="urn:microsoft.com/office/officeart/2005/8/layout/matrix2" loCatId="matrix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A803131-2B58-4786-B40F-68E83F8633BC}">
      <dgm:prSet phldrT="[Text]" phldr="0" custT="1"/>
      <dgm:spPr/>
      <dgm:t>
        <a:bodyPr/>
        <a:lstStyle/>
        <a:p>
          <a:pPr algn="ctr"/>
          <a:r>
            <a:rPr lang="en-US" sz="1400" b="1" u="sng" dirty="0">
              <a:latin typeface="+mj-lt"/>
              <a:cs typeface="Times New Roman" panose="02020603050405020304" pitchFamily="18" charset="0"/>
            </a:rPr>
            <a:t>STRENGHTS (KEKUATAN):  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1.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Akreditasi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Prodi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sudah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unggul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2.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Jumlah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memadai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 RDM 1:21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3.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Kualifikasi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akademik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baik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Doktor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5 orang, 8 orang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sedang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S3.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4.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Jabatan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fungsional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kompetetif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5.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Jumlah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bersertifikasi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cukup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tinggi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6.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Kualitas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akademik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mahasiswa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baik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7.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Kerja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sama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luas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dibidang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tridarma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dan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kelembagaan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8.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Rekognisi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penelitian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cukup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berkembang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9. Daya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serap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lulusan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sangat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baik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</dgm:t>
    </dgm:pt>
    <dgm:pt modelId="{5AAA3BD1-E45C-4C04-B33E-C8A3D2F68ADA}" type="parTrans" cxnId="{27404A66-FD50-4736-8F06-438E6C448E16}">
      <dgm:prSet/>
      <dgm:spPr/>
      <dgm:t>
        <a:bodyPr/>
        <a:lstStyle/>
        <a:p>
          <a:endParaRPr lang="en-US"/>
        </a:p>
      </dgm:t>
    </dgm:pt>
    <dgm:pt modelId="{5BE8130D-79B3-42CD-943E-8E2238269904}" type="sibTrans" cxnId="{27404A66-FD50-4736-8F06-438E6C448E16}">
      <dgm:prSet/>
      <dgm:spPr/>
      <dgm:t>
        <a:bodyPr/>
        <a:lstStyle/>
        <a:p>
          <a:endParaRPr lang="en-US"/>
        </a:p>
      </dgm:t>
    </dgm:pt>
    <dgm:pt modelId="{492F822F-F7A4-4535-AFB4-9DDC26D693F4}">
      <dgm:prSet custT="1"/>
      <dgm:spPr/>
      <dgm:t>
        <a:bodyPr/>
        <a:lstStyle/>
        <a:p>
          <a:pPr algn="ctr"/>
          <a:r>
            <a:rPr lang="en-US" sz="1400" b="1" u="sng" dirty="0">
              <a:latin typeface="+mj-lt"/>
              <a:cs typeface="Times New Roman" panose="02020603050405020304" pitchFamily="18" charset="0"/>
            </a:rPr>
            <a:t>WEAKNESSES (KELEMAHAN):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1.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Kelulusan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tepat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waktu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masih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belum</a:t>
          </a:r>
          <a:r>
            <a:rPr lang="en-US" sz="1400">
              <a:latin typeface="+mj-lt"/>
              <a:cs typeface="Times New Roman" panose="02020603050405020304" pitchFamily="18" charset="0"/>
            </a:rPr>
            <a:t> optimal.</a:t>
          </a:r>
          <a:endParaRPr lang="en-US" sz="1400" dirty="0">
            <a:latin typeface="+mj-lt"/>
            <a:cs typeface="Times New Roman" panose="02020603050405020304" pitchFamily="18" charset="0"/>
          </a:endParaRP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2.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Kedisiplinan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dalam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aspek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akademik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belum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optimal.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3.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Rekognisi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penelitian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belum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optimal.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4.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Publikasi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tugas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akhir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mahasiswa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kurang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terarah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5.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Kurangnya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sistem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monitoring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sehingga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mahasiswa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nyaris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lulus 7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tahun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6.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Prestasi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mahasiswa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masih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rendah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</dgm:t>
    </dgm:pt>
    <dgm:pt modelId="{E2E69636-E1F2-4524-9DFE-858BC6997B03}" type="parTrans" cxnId="{18F64F40-08F3-4705-B474-24BF84C60DC3}">
      <dgm:prSet/>
      <dgm:spPr/>
      <dgm:t>
        <a:bodyPr/>
        <a:lstStyle/>
        <a:p>
          <a:endParaRPr lang="en-US"/>
        </a:p>
      </dgm:t>
    </dgm:pt>
    <dgm:pt modelId="{12B873E5-0BF4-40E7-BFF9-026A45D138AC}" type="sibTrans" cxnId="{18F64F40-08F3-4705-B474-24BF84C60DC3}">
      <dgm:prSet/>
      <dgm:spPr/>
      <dgm:t>
        <a:bodyPr/>
        <a:lstStyle/>
        <a:p>
          <a:endParaRPr lang="en-US"/>
        </a:p>
      </dgm:t>
    </dgm:pt>
    <dgm:pt modelId="{93EF82F4-6F0A-4E53-B9D6-29E4A84E5388}">
      <dgm:prSet custT="1"/>
      <dgm:spPr/>
      <dgm:t>
        <a:bodyPr/>
        <a:lstStyle/>
        <a:p>
          <a:pPr algn="ctr"/>
          <a:r>
            <a:rPr lang="en-US" sz="1400" b="1" u="sng" dirty="0">
              <a:latin typeface="+mj-lt"/>
              <a:cs typeface="Times New Roman" panose="02020603050405020304" pitchFamily="18" charset="0"/>
            </a:rPr>
            <a:t>OPPORTUNITIES (PELUANG):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1. Hibah dan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pendanaan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riset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kompetitif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terbuka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luas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,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seperti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BRIN, DRTPM, BOPTN,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kerja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sama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luar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negeri.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2.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Dukungan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universitas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terhadap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studi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lanjut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S3 dan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sertifikasi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3.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Tingginya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kebutuhan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guru dan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tenaga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kependidikan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4.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Kemudahan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akses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publikasi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dan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jejaring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internasional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5.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Kebijakan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MBKM dan IKU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mendorong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&amp;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mahasiswa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lebih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aktif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ctr"/>
          <a:endParaRPr lang="en-US" sz="1400" dirty="0">
            <a:latin typeface="+mj-lt"/>
            <a:cs typeface="Times New Roman" panose="02020603050405020304" pitchFamily="18" charset="0"/>
          </a:endParaRPr>
        </a:p>
      </dgm:t>
    </dgm:pt>
    <dgm:pt modelId="{FBC6375A-5679-466A-8D8C-44E4571F328F}" type="parTrans" cxnId="{FA23CD03-2BBF-48F2-9968-90644EF2F03C}">
      <dgm:prSet/>
      <dgm:spPr/>
      <dgm:t>
        <a:bodyPr/>
        <a:lstStyle/>
        <a:p>
          <a:endParaRPr lang="en-US"/>
        </a:p>
      </dgm:t>
    </dgm:pt>
    <dgm:pt modelId="{4F0090AC-B422-4250-8227-05E247FAB069}" type="sibTrans" cxnId="{FA23CD03-2BBF-48F2-9968-90644EF2F03C}">
      <dgm:prSet/>
      <dgm:spPr/>
      <dgm:t>
        <a:bodyPr/>
        <a:lstStyle/>
        <a:p>
          <a:endParaRPr lang="en-US"/>
        </a:p>
      </dgm:t>
    </dgm:pt>
    <dgm:pt modelId="{8BE413E5-A48C-4D1A-9048-8EDD886B7E41}">
      <dgm:prSet custT="1"/>
      <dgm:spPr/>
      <dgm:t>
        <a:bodyPr/>
        <a:lstStyle/>
        <a:p>
          <a:pPr algn="ctr"/>
          <a:r>
            <a:rPr lang="en-US" sz="1400" b="1" u="sng" dirty="0">
              <a:latin typeface="+mj-lt"/>
              <a:cs typeface="Times New Roman" panose="02020603050405020304" pitchFamily="18" charset="0"/>
            </a:rPr>
            <a:t>THREATS (ANCAMAN):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1.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Persaingan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antar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PTN/PTS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meningkat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2.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Publikasi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di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jurnal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predator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dapat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mencoreng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nama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institusi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3.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Keterlambatan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studi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dapat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berdampak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pada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akreditasi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&amp;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beban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pembelajaran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4.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Regulasi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sertifikasi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&amp;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jenjang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jabfung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semakin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ketat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  <a:p>
          <a:pPr algn="l"/>
          <a:r>
            <a:rPr lang="en-US" sz="1400" dirty="0">
              <a:latin typeface="+mj-lt"/>
              <a:cs typeface="Times New Roman" panose="02020603050405020304" pitchFamily="18" charset="0"/>
            </a:rPr>
            <a:t>5.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Tuntutan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Masyarakat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terhadap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kualitas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lulusan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semakin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+mj-lt"/>
              <a:cs typeface="Times New Roman" panose="02020603050405020304" pitchFamily="18" charset="0"/>
            </a:rPr>
            <a:t>tinggi</a:t>
          </a:r>
          <a:r>
            <a:rPr lang="en-US" sz="1400" dirty="0">
              <a:latin typeface="+mj-lt"/>
              <a:cs typeface="Times New Roman" panose="02020603050405020304" pitchFamily="18" charset="0"/>
            </a:rPr>
            <a:t>.</a:t>
          </a:r>
        </a:p>
      </dgm:t>
    </dgm:pt>
    <dgm:pt modelId="{AC7A33E2-AF90-4787-9737-8F467D53E01F}" type="parTrans" cxnId="{C007D4E2-5966-43A0-9AD4-F48052BC5294}">
      <dgm:prSet/>
      <dgm:spPr/>
      <dgm:t>
        <a:bodyPr/>
        <a:lstStyle/>
        <a:p>
          <a:endParaRPr lang="en-US"/>
        </a:p>
      </dgm:t>
    </dgm:pt>
    <dgm:pt modelId="{FC23F5FE-7404-4D48-B4D8-3EEA75E580F1}" type="sibTrans" cxnId="{C007D4E2-5966-43A0-9AD4-F48052BC5294}">
      <dgm:prSet/>
      <dgm:spPr/>
      <dgm:t>
        <a:bodyPr/>
        <a:lstStyle/>
        <a:p>
          <a:endParaRPr lang="en-US"/>
        </a:p>
      </dgm:t>
    </dgm:pt>
    <dgm:pt modelId="{B4804C26-9747-4F3D-BC38-59A597F67B26}" type="pres">
      <dgm:prSet presAssocID="{38363F68-990C-4222-82B6-3EC6EFA61CE8}" presName="matrix" presStyleCnt="0">
        <dgm:presLayoutVars>
          <dgm:chMax val="1"/>
          <dgm:dir/>
          <dgm:resizeHandles val="exact"/>
        </dgm:presLayoutVars>
      </dgm:prSet>
      <dgm:spPr/>
    </dgm:pt>
    <dgm:pt modelId="{D0F03D36-ED44-4139-ADFE-26E6B2C3FCCE}" type="pres">
      <dgm:prSet presAssocID="{38363F68-990C-4222-82B6-3EC6EFA61CE8}" presName="axisShape" presStyleLbl="bgShp" presStyleIdx="0" presStyleCnt="1" custScaleX="201028" custScaleY="100000"/>
      <dgm:spPr/>
    </dgm:pt>
    <dgm:pt modelId="{BD4711DC-BBD6-4E33-82A2-63780A15BA36}" type="pres">
      <dgm:prSet presAssocID="{38363F68-990C-4222-82B6-3EC6EFA61CE8}" presName="rect1" presStyleLbl="node1" presStyleIdx="0" presStyleCnt="4" custScaleX="237877" custScaleY="125028" custLinFactNeighborX="-81058" custLinFactNeighborY="-8177">
        <dgm:presLayoutVars>
          <dgm:chMax val="0"/>
          <dgm:chPref val="0"/>
          <dgm:bulletEnabled val="1"/>
        </dgm:presLayoutVars>
      </dgm:prSet>
      <dgm:spPr/>
    </dgm:pt>
    <dgm:pt modelId="{E54CC4DB-09A9-4DFC-915B-AAEA59B5B317}" type="pres">
      <dgm:prSet presAssocID="{38363F68-990C-4222-82B6-3EC6EFA61CE8}" presName="rect2" presStyleLbl="node1" presStyleIdx="1" presStyleCnt="4" custScaleX="219360" custScaleY="110912" custLinFactNeighborX="66092">
        <dgm:presLayoutVars>
          <dgm:chMax val="0"/>
          <dgm:chPref val="0"/>
          <dgm:bulletEnabled val="1"/>
        </dgm:presLayoutVars>
      </dgm:prSet>
      <dgm:spPr/>
    </dgm:pt>
    <dgm:pt modelId="{69E9A18F-8FB4-4468-99F2-1BAEA3D93CF8}" type="pres">
      <dgm:prSet presAssocID="{38363F68-990C-4222-82B6-3EC6EFA61CE8}" presName="rect3" presStyleLbl="node1" presStyleIdx="2" presStyleCnt="4" custScaleX="245413" custScaleY="110912" custLinFactNeighborX="-71913" custLinFactNeighborY="10187">
        <dgm:presLayoutVars>
          <dgm:chMax val="0"/>
          <dgm:chPref val="0"/>
          <dgm:bulletEnabled val="1"/>
        </dgm:presLayoutVars>
      </dgm:prSet>
      <dgm:spPr/>
    </dgm:pt>
    <dgm:pt modelId="{5044780B-76D1-4189-A934-4B4F9BF59346}" type="pres">
      <dgm:prSet presAssocID="{38363F68-990C-4222-82B6-3EC6EFA61CE8}" presName="rect4" presStyleLbl="node1" presStyleIdx="3" presStyleCnt="4" custScaleX="228460" custScaleY="110912" custLinFactNeighborX="67912" custLinFactNeighborY="5336">
        <dgm:presLayoutVars>
          <dgm:chMax val="0"/>
          <dgm:chPref val="0"/>
          <dgm:bulletEnabled val="1"/>
        </dgm:presLayoutVars>
      </dgm:prSet>
      <dgm:spPr/>
    </dgm:pt>
  </dgm:ptLst>
  <dgm:cxnLst>
    <dgm:cxn modelId="{FA23CD03-2BBF-48F2-9968-90644EF2F03C}" srcId="{38363F68-990C-4222-82B6-3EC6EFA61CE8}" destId="{93EF82F4-6F0A-4E53-B9D6-29E4A84E5388}" srcOrd="2" destOrd="0" parTransId="{FBC6375A-5679-466A-8D8C-44E4571F328F}" sibTransId="{4F0090AC-B422-4250-8227-05E247FAB069}"/>
    <dgm:cxn modelId="{DF85052C-9DFA-4FFB-8270-F90812492724}" type="presOf" srcId="{8BE413E5-A48C-4D1A-9048-8EDD886B7E41}" destId="{5044780B-76D1-4189-A934-4B4F9BF59346}" srcOrd="0" destOrd="0" presId="urn:microsoft.com/office/officeart/2005/8/layout/matrix2"/>
    <dgm:cxn modelId="{18F64F40-08F3-4705-B474-24BF84C60DC3}" srcId="{38363F68-990C-4222-82B6-3EC6EFA61CE8}" destId="{492F822F-F7A4-4535-AFB4-9DDC26D693F4}" srcOrd="1" destOrd="0" parTransId="{E2E69636-E1F2-4524-9DFE-858BC6997B03}" sibTransId="{12B873E5-0BF4-40E7-BFF9-026A45D138AC}"/>
    <dgm:cxn modelId="{27404A66-FD50-4736-8F06-438E6C448E16}" srcId="{38363F68-990C-4222-82B6-3EC6EFA61CE8}" destId="{FA803131-2B58-4786-B40F-68E83F8633BC}" srcOrd="0" destOrd="0" parTransId="{5AAA3BD1-E45C-4C04-B33E-C8A3D2F68ADA}" sibTransId="{5BE8130D-79B3-42CD-943E-8E2238269904}"/>
    <dgm:cxn modelId="{E24A784D-CE94-47CC-A833-38B6B491B692}" type="presOf" srcId="{FA803131-2B58-4786-B40F-68E83F8633BC}" destId="{BD4711DC-BBD6-4E33-82A2-63780A15BA36}" srcOrd="0" destOrd="0" presId="urn:microsoft.com/office/officeart/2005/8/layout/matrix2"/>
    <dgm:cxn modelId="{CE1FED80-D545-42B9-BBBD-6FC0C96DEF48}" type="presOf" srcId="{492F822F-F7A4-4535-AFB4-9DDC26D693F4}" destId="{E54CC4DB-09A9-4DFC-915B-AAEA59B5B317}" srcOrd="0" destOrd="0" presId="urn:microsoft.com/office/officeart/2005/8/layout/matrix2"/>
    <dgm:cxn modelId="{007AD49B-2EF2-4DF0-8373-C624DBCA774C}" type="presOf" srcId="{93EF82F4-6F0A-4E53-B9D6-29E4A84E5388}" destId="{69E9A18F-8FB4-4468-99F2-1BAEA3D93CF8}" srcOrd="0" destOrd="0" presId="urn:microsoft.com/office/officeart/2005/8/layout/matrix2"/>
    <dgm:cxn modelId="{383DEFD9-61E9-4CB7-93C1-0115009002B5}" type="presOf" srcId="{38363F68-990C-4222-82B6-3EC6EFA61CE8}" destId="{B4804C26-9747-4F3D-BC38-59A597F67B26}" srcOrd="0" destOrd="0" presId="urn:microsoft.com/office/officeart/2005/8/layout/matrix2"/>
    <dgm:cxn modelId="{C007D4E2-5966-43A0-9AD4-F48052BC5294}" srcId="{38363F68-990C-4222-82B6-3EC6EFA61CE8}" destId="{8BE413E5-A48C-4D1A-9048-8EDD886B7E41}" srcOrd="3" destOrd="0" parTransId="{AC7A33E2-AF90-4787-9737-8F467D53E01F}" sibTransId="{FC23F5FE-7404-4D48-B4D8-3EEA75E580F1}"/>
    <dgm:cxn modelId="{5F8DFCBA-13C5-4930-8746-29CF5BD78BF4}" type="presParOf" srcId="{B4804C26-9747-4F3D-BC38-59A597F67B26}" destId="{D0F03D36-ED44-4139-ADFE-26E6B2C3FCCE}" srcOrd="0" destOrd="0" presId="urn:microsoft.com/office/officeart/2005/8/layout/matrix2"/>
    <dgm:cxn modelId="{31A57CF3-10C3-45FF-9243-B1578C5B0A0B}" type="presParOf" srcId="{B4804C26-9747-4F3D-BC38-59A597F67B26}" destId="{BD4711DC-BBD6-4E33-82A2-63780A15BA36}" srcOrd="1" destOrd="0" presId="urn:microsoft.com/office/officeart/2005/8/layout/matrix2"/>
    <dgm:cxn modelId="{2FD6C3DC-6A89-4972-912D-555849DA904F}" type="presParOf" srcId="{B4804C26-9747-4F3D-BC38-59A597F67B26}" destId="{E54CC4DB-09A9-4DFC-915B-AAEA59B5B317}" srcOrd="2" destOrd="0" presId="urn:microsoft.com/office/officeart/2005/8/layout/matrix2"/>
    <dgm:cxn modelId="{2DC46B51-3FF4-4258-A46D-AEF321497FD7}" type="presParOf" srcId="{B4804C26-9747-4F3D-BC38-59A597F67B26}" destId="{69E9A18F-8FB4-4468-99F2-1BAEA3D93CF8}" srcOrd="3" destOrd="0" presId="urn:microsoft.com/office/officeart/2005/8/layout/matrix2"/>
    <dgm:cxn modelId="{6717DD0F-6E04-4ABA-892D-07AFFB5FBDD3}" type="presParOf" srcId="{B4804C26-9747-4F3D-BC38-59A597F67B26}" destId="{5044780B-76D1-4189-A934-4B4F9BF5934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03D36-ED44-4139-ADFE-26E6B2C3FCCE}">
      <dsp:nvSpPr>
        <dsp:cNvPr id="0" name=""/>
        <dsp:cNvSpPr/>
      </dsp:nvSpPr>
      <dsp:spPr>
        <a:xfrm>
          <a:off x="0" y="0"/>
          <a:ext cx="11015797" cy="5479733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4711DC-BBD6-4E33-82A2-63780A15BA36}">
      <dsp:nvSpPr>
        <dsp:cNvPr id="0" name=""/>
        <dsp:cNvSpPr/>
      </dsp:nvSpPr>
      <dsp:spPr>
        <a:xfrm>
          <a:off x="0" y="0"/>
          <a:ext cx="5214009" cy="2740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sng" kern="1200" dirty="0">
              <a:latin typeface="+mj-lt"/>
              <a:cs typeface="Times New Roman" panose="02020603050405020304" pitchFamily="18" charset="0"/>
            </a:rPr>
            <a:t>STRENGHTS (KEKUATAN): 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1.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Akreditasi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Prodi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sudah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unggul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2.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Jumlah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memadai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 RDM 1:21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3.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Kualifikasi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akademik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baik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Doktor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5 orang, 8 orang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sedang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S3.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4.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Jabatan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fungsional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kompetetif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5.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Jumlah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bersertifikasi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cukup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tinggi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6.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Kualitas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akademik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mahasiswa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baik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7.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Kerja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sama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luas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dibidang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tridarma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dan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kelembagaan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8.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Rekognisi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penelitian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cukup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berkembang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9. Daya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serap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lulusan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sangat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baik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</dsp:txBody>
      <dsp:txXfrm>
        <a:off x="133779" y="133779"/>
        <a:ext cx="4946451" cy="2472922"/>
      </dsp:txXfrm>
    </dsp:sp>
    <dsp:sp modelId="{E54CC4DB-09A9-4DFC-915B-AAEA59B5B317}">
      <dsp:nvSpPr>
        <dsp:cNvPr id="0" name=""/>
        <dsp:cNvSpPr/>
      </dsp:nvSpPr>
      <dsp:spPr>
        <a:xfrm>
          <a:off x="5840234" y="236592"/>
          <a:ext cx="4808136" cy="24310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sng" kern="1200" dirty="0">
              <a:latin typeface="+mj-lt"/>
              <a:cs typeface="Times New Roman" panose="02020603050405020304" pitchFamily="18" charset="0"/>
            </a:rPr>
            <a:t>WEAKNESSES (KELEMAHAN):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1.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Kelulusan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tepat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waktu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masih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belum</a:t>
          </a:r>
          <a:r>
            <a:rPr lang="en-US" sz="1400" kern="1200">
              <a:latin typeface="+mj-lt"/>
              <a:cs typeface="Times New Roman" panose="02020603050405020304" pitchFamily="18" charset="0"/>
            </a:rPr>
            <a:t> optimal.</a:t>
          </a:r>
          <a:endParaRPr lang="en-US" sz="1400" kern="1200" dirty="0">
            <a:latin typeface="+mj-lt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2.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Kedisiplinan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dalam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aspek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akademik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belum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optimal.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3.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Rekognisi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penelitian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belum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optimal.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4.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Publikasi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tugas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akhir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mahasiswa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kurang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terarah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5.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Kurangnya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sistem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monitoring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sehingga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mahasiswa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nyaris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lulus 7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tahun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6.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Prestasi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mahasiswa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masih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rendah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</dsp:txBody>
      <dsp:txXfrm>
        <a:off x="5958909" y="355267"/>
        <a:ext cx="4570786" cy="2193722"/>
      </dsp:txXfrm>
    </dsp:sp>
    <dsp:sp modelId="{69E9A18F-8FB4-4468-99F2-1BAEA3D93CF8}">
      <dsp:nvSpPr>
        <dsp:cNvPr id="0" name=""/>
        <dsp:cNvSpPr/>
      </dsp:nvSpPr>
      <dsp:spPr>
        <a:xfrm>
          <a:off x="0" y="3035355"/>
          <a:ext cx="5379190" cy="24310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sng" kern="1200" dirty="0">
              <a:latin typeface="+mj-lt"/>
              <a:cs typeface="Times New Roman" panose="02020603050405020304" pitchFamily="18" charset="0"/>
            </a:rPr>
            <a:t>OPPORTUNITIES (PELUANG):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1. Hibah dan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pendanaan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riset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kompetitif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terbuka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luas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,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seperti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BRIN, DRTPM, BOPTN,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kerja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sama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luar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negeri.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2.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Dukungan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universitas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terhadap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studi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lanjut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S3 dan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sertifikasi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3.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Tingginya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kebutuhan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guru dan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tenaga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kependidikan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4.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Kemudahan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akses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publikasi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dan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jejaring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internasional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5.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Kebijakan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MBKM dan IKU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mendorong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dosen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&amp;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mahasiswa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lebih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aktif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+mj-lt"/>
            <a:cs typeface="Times New Roman" panose="02020603050405020304" pitchFamily="18" charset="0"/>
          </a:endParaRPr>
        </a:p>
      </dsp:txBody>
      <dsp:txXfrm>
        <a:off x="118675" y="3154030"/>
        <a:ext cx="5141840" cy="2193722"/>
      </dsp:txXfrm>
    </dsp:sp>
    <dsp:sp modelId="{5044780B-76D1-4189-A934-4B4F9BF59346}">
      <dsp:nvSpPr>
        <dsp:cNvPr id="0" name=""/>
        <dsp:cNvSpPr/>
      </dsp:nvSpPr>
      <dsp:spPr>
        <a:xfrm>
          <a:off x="5780395" y="2929026"/>
          <a:ext cx="5007599" cy="24310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sng" kern="1200" dirty="0">
              <a:latin typeface="+mj-lt"/>
              <a:cs typeface="Times New Roman" panose="02020603050405020304" pitchFamily="18" charset="0"/>
            </a:rPr>
            <a:t>THREATS (ANCAMAN):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1.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Persaingan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antar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PTN/PTS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meningkat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2.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Publikasi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di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jurnal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predator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dapat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mencoreng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nama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institusi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3.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Keterlambatan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studi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dapat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berdampak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pada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akreditasi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&amp;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beban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pembelajaran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4.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Regulasi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sertifikasi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&amp;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jenjang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jabfung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semakin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ketat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  <a:cs typeface="Times New Roman" panose="02020603050405020304" pitchFamily="18" charset="0"/>
            </a:rPr>
            <a:t>5.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Tuntutan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Masyarakat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terhadap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kualitas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lulusan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semakin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+mj-lt"/>
              <a:cs typeface="Times New Roman" panose="02020603050405020304" pitchFamily="18" charset="0"/>
            </a:rPr>
            <a:t>tinggi</a:t>
          </a:r>
          <a:r>
            <a:rPr lang="en-US" sz="1400" kern="1200" dirty="0">
              <a:latin typeface="+mj-lt"/>
              <a:cs typeface="Times New Roman" panose="02020603050405020304" pitchFamily="18" charset="0"/>
            </a:rPr>
            <a:t>.</a:t>
          </a:r>
        </a:p>
      </dsp:txBody>
      <dsp:txXfrm>
        <a:off x="5899070" y="3047701"/>
        <a:ext cx="4770249" cy="21937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42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68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2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73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2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15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14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93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71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39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3288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24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00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15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63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6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3B72A-1CE7-4509-B315-986A96A9B5BF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D9592-AD76-4504-A0DE-78E288920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178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EB734-6872-09D0-3EE4-284DD753C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1775637"/>
            <a:ext cx="8144134" cy="2331142"/>
          </a:xfrm>
        </p:spPr>
        <p:txBody>
          <a:bodyPr>
            <a:normAutofit/>
          </a:bodyPr>
          <a:lstStyle/>
          <a:p>
            <a:r>
              <a:rPr lang="en-US" dirty="0"/>
              <a:t>PERTEMUAN AWAL DOSEN PRODI PENDIDIKAN MATEMATIKA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AFAFD-85EC-7D89-A726-27C0072B8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01879"/>
            <a:ext cx="9144000" cy="855920"/>
          </a:xfrm>
        </p:spPr>
        <p:txBody>
          <a:bodyPr>
            <a:normAutofit/>
          </a:bodyPr>
          <a:lstStyle/>
          <a:p>
            <a:r>
              <a:rPr lang="en-US" sz="2800" dirty="0"/>
              <a:t>SEMESTER GANJIL T.A. 2025-2026</a:t>
            </a:r>
          </a:p>
        </p:txBody>
      </p:sp>
      <p:pic>
        <p:nvPicPr>
          <p:cNvPr id="1026" name="Picture 2" descr="logo uinsu – Ilmu Hukum">
            <a:extLst>
              <a:ext uri="{FF2B5EF4-FFF2-40B4-BE49-F238E27FC236}">
                <a16:creationId xmlns:a16="http://schemas.microsoft.com/office/drawing/2014/main" id="{976489EA-0A9D-A2A6-DDD7-55F2DCB09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684" y="4290239"/>
            <a:ext cx="2335617" cy="23356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379706C-8294-1894-C47B-CACE23940D0B}"/>
              </a:ext>
            </a:extLst>
          </p:cNvPr>
          <p:cNvSpPr/>
          <p:nvPr/>
        </p:nvSpPr>
        <p:spPr>
          <a:xfrm>
            <a:off x="3951514" y="5606143"/>
            <a:ext cx="3516086" cy="7402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SITI MAYSARAH, MPd.</a:t>
            </a:r>
          </a:p>
          <a:p>
            <a:pPr algn="ctr"/>
            <a:r>
              <a:rPr lang="en-US" dirty="0"/>
              <a:t>Medan, 03 September 2025</a:t>
            </a:r>
          </a:p>
        </p:txBody>
      </p:sp>
    </p:spTree>
    <p:extLst>
      <p:ext uri="{BB962C8B-B14F-4D97-AF65-F5344CB8AC3E}">
        <p14:creationId xmlns:p14="http://schemas.microsoft.com/office/powerpoint/2010/main" val="1462256763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9467E-1C10-6BBD-8A91-7719AAB2B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KONDISI TERKINI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57130-ABB5-DC6E-01E1-1DAD901C8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55371"/>
            <a:ext cx="9878822" cy="43434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stambuk</a:t>
            </a:r>
            <a:r>
              <a:rPr lang="en-US" dirty="0"/>
              <a:t> 2025 </a:t>
            </a:r>
            <a:r>
              <a:rPr lang="en-US" dirty="0" err="1"/>
              <a:t>berjumlah</a:t>
            </a:r>
            <a:r>
              <a:rPr lang="en-US" dirty="0"/>
              <a:t> 103 orang. </a:t>
            </a:r>
          </a:p>
          <a:p>
            <a:pPr algn="just"/>
            <a:r>
              <a:rPr lang="en-US" dirty="0"/>
              <a:t>Mengalami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20%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yang </a:t>
            </a:r>
            <a:r>
              <a:rPr lang="en-US" dirty="0" err="1"/>
              <a:t>berjumlah</a:t>
            </a:r>
            <a:r>
              <a:rPr lang="en-US" dirty="0"/>
              <a:t> 129 orang.</a:t>
            </a:r>
          </a:p>
          <a:p>
            <a:pPr algn="just"/>
            <a:r>
              <a:rPr lang="en-US" dirty="0"/>
              <a:t>Total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4 </a:t>
            </a:r>
            <a:r>
              <a:rPr lang="en-US" dirty="0" err="1"/>
              <a:t>kelas</a:t>
            </a:r>
            <a:r>
              <a:rPr lang="en-US" dirty="0"/>
              <a:t> (</a:t>
            </a:r>
            <a:r>
              <a:rPr lang="en-US" dirty="0" err="1"/>
              <a:t>Ex.Mal</a:t>
            </a:r>
            <a:r>
              <a:rPr lang="en-US" dirty="0"/>
              <a:t> CR.2.01 </a:t>
            </a:r>
            <a:r>
              <a:rPr lang="en-US" dirty="0" err="1"/>
              <a:t>s.d.</a:t>
            </a:r>
            <a:r>
              <a:rPr lang="en-US" dirty="0"/>
              <a:t> CR.2.04)</a:t>
            </a:r>
          </a:p>
          <a:p>
            <a:pPr algn="just"/>
            <a:r>
              <a:rPr lang="en-US" dirty="0"/>
              <a:t>Total </a:t>
            </a:r>
            <a:r>
              <a:rPr lang="en-US" dirty="0" err="1"/>
              <a:t>rombongan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12 </a:t>
            </a:r>
            <a:r>
              <a:rPr lang="en-US" dirty="0" err="1"/>
              <a:t>rombel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Perkuliahan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pukul</a:t>
            </a:r>
            <a:r>
              <a:rPr lang="en-US" dirty="0"/>
              <a:t> 07.00 WIB </a:t>
            </a:r>
            <a:r>
              <a:rPr lang="en-US" dirty="0" err="1"/>
              <a:t>bagi</a:t>
            </a:r>
            <a:r>
              <a:rPr lang="en-US" dirty="0"/>
              <a:t> semester I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pukul</a:t>
            </a:r>
            <a:r>
              <a:rPr lang="en-US" dirty="0"/>
              <a:t> 18.15 WIB </a:t>
            </a:r>
            <a:r>
              <a:rPr lang="en-US" dirty="0" err="1"/>
              <a:t>bagi</a:t>
            </a:r>
            <a:r>
              <a:rPr lang="en-US" dirty="0"/>
              <a:t> semester VII.</a:t>
            </a:r>
          </a:p>
          <a:p>
            <a:pPr algn="just"/>
            <a:r>
              <a:rPr lang="en-US" dirty="0" err="1"/>
              <a:t>Alokasi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per SKS </a:t>
            </a:r>
            <a:r>
              <a:rPr lang="en-US" dirty="0" err="1"/>
              <a:t>adalah</a:t>
            </a:r>
            <a:r>
              <a:rPr lang="en-US" dirty="0"/>
              <a:t> 40 </a:t>
            </a:r>
            <a:r>
              <a:rPr lang="en-US" dirty="0" err="1"/>
              <a:t>menit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Jumlah</a:t>
            </a:r>
            <a:r>
              <a:rPr lang="en-US" dirty="0"/>
              <a:t> SKS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minimal 10 SKS.</a:t>
            </a:r>
          </a:p>
          <a:p>
            <a:pPr algn="just"/>
            <a:r>
              <a:rPr lang="en-US" dirty="0" err="1"/>
              <a:t>Jumlah</a:t>
            </a:r>
            <a:r>
              <a:rPr lang="en-US" dirty="0"/>
              <a:t> SKS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16-18 SKS.</a:t>
            </a:r>
          </a:p>
          <a:p>
            <a:pPr algn="just"/>
            <a:r>
              <a:rPr lang="en-US" dirty="0" err="1"/>
              <a:t>Jumlah</a:t>
            </a:r>
            <a:r>
              <a:rPr lang="en-US" dirty="0"/>
              <a:t> SKS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CPNS minimal 6 SKS.</a:t>
            </a:r>
          </a:p>
          <a:p>
            <a:pPr algn="just"/>
            <a:r>
              <a:rPr lang="en-US" dirty="0" err="1"/>
              <a:t>Jumlah</a:t>
            </a:r>
            <a:r>
              <a:rPr lang="en-US" dirty="0"/>
              <a:t> SKS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edukatif</a:t>
            </a:r>
            <a:r>
              <a:rPr lang="en-US" dirty="0"/>
              <a:t> minimal 10 SKS.</a:t>
            </a:r>
          </a:p>
        </p:txBody>
      </p:sp>
    </p:spTree>
    <p:extLst>
      <p:ext uri="{BB962C8B-B14F-4D97-AF65-F5344CB8AC3E}">
        <p14:creationId xmlns:p14="http://schemas.microsoft.com/office/powerpoint/2010/main" val="3940138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F7460-752E-F170-D914-E38E3847F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46" y="721405"/>
            <a:ext cx="10515600" cy="712561"/>
          </a:xfrm>
        </p:spPr>
        <p:txBody>
          <a:bodyPr/>
          <a:lstStyle/>
          <a:p>
            <a:r>
              <a:rPr lang="en-US" dirty="0"/>
              <a:t>VISI &amp; MISI PRODI PMM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60F77-EE96-D3CA-28E8-AE6099507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808" y="1924487"/>
            <a:ext cx="11015330" cy="4534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900" b="1" dirty="0"/>
              <a:t>VISI</a:t>
            </a:r>
            <a:endParaRPr lang="en-US" sz="1900" dirty="0"/>
          </a:p>
          <a:p>
            <a:pPr marL="0" indent="0" algn="just">
              <a:buNone/>
            </a:pPr>
            <a:r>
              <a:rPr lang="en-US" sz="1900" dirty="0" err="1"/>
              <a:t>Mengembangkan</a:t>
            </a:r>
            <a:r>
              <a:rPr lang="en-US" sz="1900" dirty="0"/>
              <a:t> program </a:t>
            </a:r>
            <a:r>
              <a:rPr lang="en-US" sz="1900" dirty="0" err="1"/>
              <a:t>studi</a:t>
            </a:r>
            <a:r>
              <a:rPr lang="en-US" sz="1900" dirty="0"/>
              <a:t> </a:t>
            </a:r>
            <a:r>
              <a:rPr lang="en-US" sz="1900" dirty="0" err="1"/>
              <a:t>unggul</a:t>
            </a:r>
            <a:r>
              <a:rPr lang="en-US" sz="1900" dirty="0"/>
              <a:t> </a:t>
            </a:r>
            <a:r>
              <a:rPr lang="en-US" sz="1900" dirty="0" err="1"/>
              <a:t>dalam</a:t>
            </a:r>
            <a:r>
              <a:rPr lang="en-US" sz="1900" dirty="0"/>
              <a:t> </a:t>
            </a:r>
            <a:r>
              <a:rPr lang="en-US" sz="1900" dirty="0" err="1"/>
              <a:t>menghasilkan</a:t>
            </a:r>
            <a:r>
              <a:rPr lang="en-US" sz="1900" dirty="0"/>
              <a:t> </a:t>
            </a:r>
            <a:r>
              <a:rPr lang="en-US" sz="1900" dirty="0" err="1"/>
              <a:t>pendidik</a:t>
            </a:r>
            <a:r>
              <a:rPr lang="en-US" sz="1900" dirty="0"/>
              <a:t> </a:t>
            </a:r>
            <a:r>
              <a:rPr lang="en-US" sz="1900" dirty="0" err="1"/>
              <a:t>matematika</a:t>
            </a:r>
            <a:r>
              <a:rPr lang="en-US" sz="1900" dirty="0"/>
              <a:t> yang </a:t>
            </a:r>
            <a:r>
              <a:rPr lang="en-US" sz="1900" dirty="0" err="1"/>
              <a:t>berkompeten</a:t>
            </a:r>
            <a:r>
              <a:rPr lang="en-US" sz="1900" dirty="0"/>
              <a:t>, </a:t>
            </a:r>
            <a:r>
              <a:rPr lang="en-US" sz="1900" dirty="0" err="1"/>
              <a:t>bermoral</a:t>
            </a:r>
            <a:r>
              <a:rPr lang="en-US" sz="1900" dirty="0"/>
              <a:t> dan </a:t>
            </a:r>
            <a:r>
              <a:rPr lang="en-US" sz="1900" dirty="0" err="1"/>
              <a:t>berkarakter</a:t>
            </a:r>
            <a:r>
              <a:rPr lang="en-US" sz="1900" dirty="0"/>
              <a:t> </a:t>
            </a:r>
            <a:r>
              <a:rPr lang="en-US" sz="1900" dirty="0" err="1"/>
              <a:t>islami</a:t>
            </a:r>
            <a:r>
              <a:rPr lang="en-US" sz="1900" dirty="0"/>
              <a:t> </a:t>
            </a:r>
            <a:r>
              <a:rPr lang="en-US" sz="1900" dirty="0" err="1"/>
              <a:t>berbasis</a:t>
            </a:r>
            <a:r>
              <a:rPr lang="en-US" sz="1900" dirty="0"/>
              <a:t> </a:t>
            </a:r>
            <a:r>
              <a:rPr lang="en-US" sz="1900" dirty="0" err="1"/>
              <a:t>transdisipiliner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menciptakan</a:t>
            </a:r>
            <a:r>
              <a:rPr lang="en-US" sz="1900" dirty="0"/>
              <a:t> </a:t>
            </a:r>
            <a:r>
              <a:rPr lang="en-US" sz="1900" dirty="0" err="1"/>
              <a:t>masyarakat</a:t>
            </a:r>
            <a:r>
              <a:rPr lang="en-US" sz="1900" dirty="0"/>
              <a:t> </a:t>
            </a:r>
            <a:r>
              <a:rPr lang="en-US" sz="1900" dirty="0" err="1"/>
              <a:t>pembelajar</a:t>
            </a:r>
            <a:r>
              <a:rPr lang="en-US" sz="1900" dirty="0"/>
              <a:t> yang </a:t>
            </a:r>
            <a:r>
              <a:rPr lang="en-US" sz="1900" dirty="0" err="1"/>
              <a:t>mandiri</a:t>
            </a:r>
            <a:r>
              <a:rPr lang="en-US" sz="1900" dirty="0"/>
              <a:t> </a:t>
            </a:r>
            <a:r>
              <a:rPr lang="en-US" sz="1900" dirty="0" err="1"/>
              <a:t>tahun</a:t>
            </a:r>
            <a:r>
              <a:rPr lang="en-US" sz="1900" dirty="0"/>
              <a:t> 2035</a:t>
            </a:r>
          </a:p>
          <a:p>
            <a:pPr marL="0" indent="0" algn="just">
              <a:buNone/>
            </a:pPr>
            <a:r>
              <a:rPr lang="en-US" sz="1900" b="1" dirty="0"/>
              <a:t>MISI</a:t>
            </a:r>
            <a:endParaRPr lang="en-US" sz="1900" dirty="0"/>
          </a:p>
          <a:p>
            <a:pPr algn="just"/>
            <a:r>
              <a:rPr lang="en-US" sz="1900" dirty="0" err="1"/>
              <a:t>Menyelenggarakan</a:t>
            </a:r>
            <a:r>
              <a:rPr lang="en-US" sz="1900" dirty="0"/>
              <a:t> </a:t>
            </a:r>
            <a:r>
              <a:rPr lang="en-US" sz="1900" dirty="0" err="1"/>
              <a:t>kegiatan</a:t>
            </a:r>
            <a:r>
              <a:rPr lang="en-US" sz="1900" dirty="0"/>
              <a:t> </a:t>
            </a:r>
            <a:r>
              <a:rPr lang="en-US" sz="1900" dirty="0" err="1"/>
              <a:t>pendidikan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menghasilkan</a:t>
            </a:r>
            <a:r>
              <a:rPr lang="en-US" sz="1900" dirty="0"/>
              <a:t> </a:t>
            </a:r>
            <a:r>
              <a:rPr lang="en-US" sz="1900" dirty="0" err="1"/>
              <a:t>lulusan</a:t>
            </a:r>
            <a:r>
              <a:rPr lang="en-US" sz="1900" dirty="0"/>
              <a:t> </a:t>
            </a:r>
            <a:r>
              <a:rPr lang="en-US" sz="1900" dirty="0" err="1"/>
              <a:t>tenaga</a:t>
            </a:r>
            <a:r>
              <a:rPr lang="en-US" sz="1900" dirty="0"/>
              <a:t> </a:t>
            </a:r>
            <a:r>
              <a:rPr lang="en-US" sz="1900" dirty="0" err="1"/>
              <a:t>pendidik</a:t>
            </a:r>
            <a:r>
              <a:rPr lang="en-US" sz="1900" dirty="0"/>
              <a:t> </a:t>
            </a:r>
            <a:r>
              <a:rPr lang="en-US" sz="1900" dirty="0" err="1"/>
              <a:t>matematika</a:t>
            </a:r>
            <a:r>
              <a:rPr lang="en-US" sz="1900" dirty="0"/>
              <a:t> yang </a:t>
            </a:r>
            <a:r>
              <a:rPr lang="en-US" sz="1900" dirty="0" err="1"/>
              <a:t>berprestasi</a:t>
            </a:r>
            <a:r>
              <a:rPr lang="en-US" sz="1900" dirty="0"/>
              <a:t>, </a:t>
            </a:r>
            <a:r>
              <a:rPr lang="en-US" sz="1900" dirty="0" err="1"/>
              <a:t>berkompeten</a:t>
            </a:r>
            <a:r>
              <a:rPr lang="en-US" sz="1900" dirty="0"/>
              <a:t>, </a:t>
            </a:r>
            <a:r>
              <a:rPr lang="en-US" sz="1900" dirty="0" err="1"/>
              <a:t>berkarakter</a:t>
            </a:r>
            <a:r>
              <a:rPr lang="en-US" sz="1900" dirty="0"/>
              <a:t> Islami </a:t>
            </a:r>
            <a:r>
              <a:rPr lang="en-US" sz="1900" dirty="0" err="1"/>
              <a:t>berbasis</a:t>
            </a:r>
            <a:r>
              <a:rPr lang="en-US" sz="1900" dirty="0"/>
              <a:t> </a:t>
            </a:r>
            <a:r>
              <a:rPr lang="en-US" sz="1900" dirty="0" err="1"/>
              <a:t>Wahdatul</a:t>
            </a:r>
            <a:r>
              <a:rPr lang="en-US" sz="1900" dirty="0"/>
              <a:t> </a:t>
            </a:r>
            <a:r>
              <a:rPr lang="en-US" sz="1900" dirty="0" err="1"/>
              <a:t>Ulum</a:t>
            </a:r>
            <a:r>
              <a:rPr lang="en-US" sz="1900" dirty="0"/>
              <a:t> </a:t>
            </a:r>
            <a:r>
              <a:rPr lang="en-US" sz="1900" dirty="0" err="1"/>
              <a:t>dengan</a:t>
            </a:r>
            <a:r>
              <a:rPr lang="en-US" sz="1900" dirty="0"/>
              <a:t> </a:t>
            </a:r>
            <a:r>
              <a:rPr lang="en-US" sz="1900" dirty="0" err="1"/>
              <a:t>pendekatan</a:t>
            </a:r>
            <a:r>
              <a:rPr lang="en-US" sz="1900" dirty="0"/>
              <a:t> </a:t>
            </a:r>
            <a:r>
              <a:rPr lang="en-US" sz="1900" dirty="0" err="1"/>
              <a:t>transdisipliner</a:t>
            </a:r>
            <a:r>
              <a:rPr lang="en-US" sz="1900" dirty="0"/>
              <a:t>.</a:t>
            </a:r>
          </a:p>
          <a:p>
            <a:pPr algn="just"/>
            <a:r>
              <a:rPr lang="en-US" sz="1900" dirty="0" err="1"/>
              <a:t>Melaksanakan</a:t>
            </a:r>
            <a:r>
              <a:rPr lang="en-US" sz="1900" dirty="0"/>
              <a:t> </a:t>
            </a:r>
            <a:r>
              <a:rPr lang="en-US" sz="1900" dirty="0" err="1"/>
              <a:t>penelitian</a:t>
            </a:r>
            <a:r>
              <a:rPr lang="en-US" sz="1900" dirty="0"/>
              <a:t>, </a:t>
            </a:r>
            <a:r>
              <a:rPr lang="en-US" sz="1900" dirty="0" err="1"/>
              <a:t>melakukan</a:t>
            </a:r>
            <a:r>
              <a:rPr lang="en-US" sz="1900" dirty="0"/>
              <a:t> </a:t>
            </a:r>
            <a:r>
              <a:rPr lang="en-US" sz="1900" dirty="0" err="1"/>
              <a:t>publikasi</a:t>
            </a:r>
            <a:r>
              <a:rPr lang="en-US" sz="1900" dirty="0"/>
              <a:t> </a:t>
            </a:r>
            <a:r>
              <a:rPr lang="en-US" sz="1900" dirty="0" err="1"/>
              <a:t>ilmiah</a:t>
            </a:r>
            <a:r>
              <a:rPr lang="en-US" sz="1900" dirty="0"/>
              <a:t> dan </a:t>
            </a:r>
            <a:r>
              <a:rPr lang="en-US" sz="1900" dirty="0" err="1"/>
              <a:t>memiliki</a:t>
            </a:r>
            <a:r>
              <a:rPr lang="en-US" sz="1900" dirty="0"/>
              <a:t> </a:t>
            </a:r>
            <a:r>
              <a:rPr lang="en-US" sz="1900" dirty="0" err="1"/>
              <a:t>kemampuan</a:t>
            </a:r>
            <a:r>
              <a:rPr lang="en-US" sz="1900" dirty="0"/>
              <a:t> </a:t>
            </a:r>
            <a:r>
              <a:rPr lang="en-US" sz="1900" dirty="0" err="1"/>
              <a:t>dalam</a:t>
            </a:r>
            <a:r>
              <a:rPr lang="en-US" sz="1900" dirty="0"/>
              <a:t> </a:t>
            </a:r>
            <a:r>
              <a:rPr lang="en-US" sz="1900" dirty="0" err="1"/>
              <a:t>menerapkan</a:t>
            </a:r>
            <a:r>
              <a:rPr lang="en-US" sz="1900" dirty="0"/>
              <a:t> </a:t>
            </a:r>
            <a:r>
              <a:rPr lang="en-US" sz="1900" dirty="0" err="1"/>
              <a:t>bidang</a:t>
            </a:r>
            <a:r>
              <a:rPr lang="en-US" sz="1900" dirty="0"/>
              <a:t> </a:t>
            </a:r>
            <a:r>
              <a:rPr lang="en-US" sz="1900" dirty="0" err="1"/>
              <a:t>pendidikan</a:t>
            </a:r>
            <a:r>
              <a:rPr lang="en-US" sz="1900" dirty="0"/>
              <a:t> </a:t>
            </a:r>
            <a:r>
              <a:rPr lang="en-US" sz="1900" dirty="0" err="1"/>
              <a:t>matematika</a:t>
            </a:r>
            <a:r>
              <a:rPr lang="en-US" sz="1900" dirty="0"/>
              <a:t> </a:t>
            </a:r>
            <a:r>
              <a:rPr lang="en-US" sz="1900" dirty="0" err="1"/>
              <a:t>berbasis</a:t>
            </a:r>
            <a:r>
              <a:rPr lang="en-US" sz="1900" dirty="0"/>
              <a:t> </a:t>
            </a:r>
            <a:r>
              <a:rPr lang="en-US" sz="1900" dirty="0" err="1"/>
              <a:t>Wahdatul</a:t>
            </a:r>
            <a:r>
              <a:rPr lang="en-US" sz="1900" dirty="0"/>
              <a:t> </a:t>
            </a:r>
            <a:r>
              <a:rPr lang="en-US" sz="1900" dirty="0" err="1"/>
              <a:t>Ulum</a:t>
            </a:r>
            <a:r>
              <a:rPr lang="en-US" sz="1900" dirty="0"/>
              <a:t> </a:t>
            </a:r>
            <a:r>
              <a:rPr lang="en-US" sz="1900" dirty="0" err="1"/>
              <a:t>dengan</a:t>
            </a:r>
            <a:r>
              <a:rPr lang="en-US" sz="1900" dirty="0"/>
              <a:t> </a:t>
            </a:r>
            <a:r>
              <a:rPr lang="en-US" sz="1900" dirty="0" err="1"/>
              <a:t>pendekatan</a:t>
            </a:r>
            <a:r>
              <a:rPr lang="en-US" sz="1900" dirty="0"/>
              <a:t> </a:t>
            </a:r>
            <a:r>
              <a:rPr lang="en-US" sz="1900" dirty="0" err="1"/>
              <a:t>transdisipliner</a:t>
            </a:r>
            <a:r>
              <a:rPr lang="en-US" sz="1900" dirty="0"/>
              <a:t>.</a:t>
            </a:r>
          </a:p>
          <a:p>
            <a:pPr algn="just"/>
            <a:r>
              <a:rPr lang="en-US" sz="1900" dirty="0" err="1"/>
              <a:t>Melakukan</a:t>
            </a:r>
            <a:r>
              <a:rPr lang="en-US" sz="1900" dirty="0"/>
              <a:t> </a:t>
            </a:r>
            <a:r>
              <a:rPr lang="en-US" sz="1900" dirty="0" err="1"/>
              <a:t>pengabdian</a:t>
            </a:r>
            <a:r>
              <a:rPr lang="en-US" sz="1900" dirty="0"/>
              <a:t> pada </a:t>
            </a:r>
            <a:r>
              <a:rPr lang="en-US" sz="1900" dirty="0" err="1"/>
              <a:t>masyarakat</a:t>
            </a:r>
            <a:r>
              <a:rPr lang="en-US" sz="1900" dirty="0"/>
              <a:t> di </a:t>
            </a:r>
            <a:r>
              <a:rPr lang="en-US" sz="1900" dirty="0" err="1"/>
              <a:t>bidang</a:t>
            </a:r>
            <a:r>
              <a:rPr lang="en-US" sz="1900" dirty="0"/>
              <a:t> </a:t>
            </a:r>
            <a:r>
              <a:rPr lang="en-US" sz="1900" dirty="0" err="1"/>
              <a:t>pendidikan</a:t>
            </a:r>
            <a:r>
              <a:rPr lang="en-US" sz="1900" dirty="0"/>
              <a:t> </a:t>
            </a:r>
            <a:r>
              <a:rPr lang="en-US" sz="1900" dirty="0" err="1"/>
              <a:t>matematika</a:t>
            </a:r>
            <a:r>
              <a:rPr lang="en-US" sz="1900" dirty="0"/>
              <a:t> </a:t>
            </a:r>
            <a:r>
              <a:rPr lang="en-US" sz="1900" dirty="0" err="1"/>
              <a:t>berbasis</a:t>
            </a:r>
            <a:r>
              <a:rPr lang="en-US" sz="1900" dirty="0"/>
              <a:t> </a:t>
            </a:r>
            <a:r>
              <a:rPr lang="en-US" sz="1900" dirty="0" err="1"/>
              <a:t>Wahdatul</a:t>
            </a:r>
            <a:r>
              <a:rPr lang="en-US" sz="1900" dirty="0"/>
              <a:t> </a:t>
            </a:r>
            <a:r>
              <a:rPr lang="en-US" sz="1900" dirty="0" err="1"/>
              <a:t>Ulum</a:t>
            </a:r>
            <a:r>
              <a:rPr lang="en-US" sz="1900" dirty="0"/>
              <a:t> </a:t>
            </a:r>
            <a:r>
              <a:rPr lang="en-US" sz="1900" dirty="0" err="1"/>
              <a:t>dengan</a:t>
            </a:r>
            <a:r>
              <a:rPr lang="en-US" sz="1900" dirty="0"/>
              <a:t> </a:t>
            </a:r>
            <a:r>
              <a:rPr lang="en-US" sz="1900" dirty="0" err="1"/>
              <a:t>pendekatan</a:t>
            </a:r>
            <a:r>
              <a:rPr lang="en-US" sz="1900" dirty="0"/>
              <a:t> </a:t>
            </a:r>
            <a:r>
              <a:rPr lang="en-US" sz="1900" dirty="0" err="1"/>
              <a:t>transdisipliner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mewujudkan</a:t>
            </a:r>
            <a:r>
              <a:rPr lang="en-US" sz="1900" dirty="0"/>
              <a:t> </a:t>
            </a:r>
            <a:r>
              <a:rPr lang="en-US" sz="1900" dirty="0" err="1"/>
              <a:t>masyarakat</a:t>
            </a:r>
            <a:r>
              <a:rPr lang="en-US" sz="1900" dirty="0"/>
              <a:t> </a:t>
            </a:r>
            <a:r>
              <a:rPr lang="en-US" sz="1900" dirty="0" err="1"/>
              <a:t>belajar</a:t>
            </a:r>
            <a:r>
              <a:rPr lang="en-US" sz="1900" dirty="0"/>
              <a:t> </a:t>
            </a:r>
            <a:r>
              <a:rPr lang="en-US" sz="1900" dirty="0" err="1"/>
              <a:t>mandiri</a:t>
            </a:r>
            <a:r>
              <a:rPr lang="en-US" sz="1900" dirty="0"/>
              <a:t>.</a:t>
            </a:r>
          </a:p>
          <a:p>
            <a:pPr algn="just"/>
            <a:r>
              <a:rPr lang="en-US" sz="1900" dirty="0" err="1"/>
              <a:t>Membangun</a:t>
            </a:r>
            <a:r>
              <a:rPr lang="en-US" sz="1900" dirty="0"/>
              <a:t> </a:t>
            </a:r>
            <a:r>
              <a:rPr lang="en-US" sz="1900" dirty="0" err="1"/>
              <a:t>kerjasama</a:t>
            </a:r>
            <a:r>
              <a:rPr lang="en-US" sz="1900" dirty="0"/>
              <a:t> </a:t>
            </a:r>
            <a:r>
              <a:rPr lang="en-US" sz="1900" dirty="0" err="1"/>
              <a:t>dengan</a:t>
            </a:r>
            <a:r>
              <a:rPr lang="en-US" sz="1900" dirty="0"/>
              <a:t> </a:t>
            </a:r>
            <a:r>
              <a:rPr lang="en-US" sz="1900" dirty="0" err="1"/>
              <a:t>berbagai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 yang </a:t>
            </a:r>
            <a:r>
              <a:rPr lang="en-US" sz="1900" dirty="0" err="1"/>
              <a:t>relevan</a:t>
            </a:r>
            <a:r>
              <a:rPr lang="en-US" sz="1900" dirty="0"/>
              <a:t> pada </a:t>
            </a:r>
            <a:r>
              <a:rPr lang="en-US" sz="1900" dirty="0" err="1"/>
              <a:t>tingkat</a:t>
            </a:r>
            <a:r>
              <a:rPr lang="en-US" sz="1900" dirty="0"/>
              <a:t> </a:t>
            </a:r>
            <a:r>
              <a:rPr lang="en-US" sz="1900" dirty="0" err="1"/>
              <a:t>nasional</a:t>
            </a:r>
            <a:r>
              <a:rPr lang="en-US" sz="1900" dirty="0"/>
              <a:t> dan</a:t>
            </a:r>
            <a:br>
              <a:rPr lang="en-US" sz="1900" dirty="0"/>
            </a:br>
            <a:r>
              <a:rPr lang="en-US" sz="1900" dirty="0" err="1"/>
              <a:t>internasional</a:t>
            </a:r>
            <a:r>
              <a:rPr lang="en-US" sz="1900" dirty="0"/>
              <a:t> </a:t>
            </a:r>
            <a:r>
              <a:rPr lang="en-US" sz="1900" dirty="0" err="1"/>
              <a:t>dalam</a:t>
            </a:r>
            <a:r>
              <a:rPr lang="en-US" sz="1900" dirty="0"/>
              <a:t> </a:t>
            </a:r>
            <a:r>
              <a:rPr lang="en-US" sz="1900" dirty="0" err="1"/>
              <a:t>mengembangkan</a:t>
            </a:r>
            <a:r>
              <a:rPr lang="en-US" sz="1900" dirty="0"/>
              <a:t> </a:t>
            </a:r>
            <a:r>
              <a:rPr lang="en-US" sz="1900" dirty="0" err="1"/>
              <a:t>pendidikan</a:t>
            </a:r>
            <a:r>
              <a:rPr lang="en-US" sz="1900" dirty="0"/>
              <a:t> dan </a:t>
            </a:r>
            <a:r>
              <a:rPr lang="en-US" sz="1900" dirty="0" err="1"/>
              <a:t>pembelajaran</a:t>
            </a:r>
            <a:r>
              <a:rPr lang="en-US" sz="1900" dirty="0"/>
              <a:t> </a:t>
            </a:r>
            <a:r>
              <a:rPr lang="en-US" sz="1900" dirty="0" err="1"/>
              <a:t>matematika</a:t>
            </a:r>
            <a:r>
              <a:rPr lang="en-US" sz="1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87616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B0C95-0118-3833-D631-61ED36FB6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9041"/>
            <a:ext cx="10515600" cy="1240517"/>
          </a:xfrm>
        </p:spPr>
        <p:txBody>
          <a:bodyPr>
            <a:normAutofit/>
          </a:bodyPr>
          <a:lstStyle/>
          <a:p>
            <a:pPr algn="just"/>
            <a:r>
              <a:rPr lang="en-US" sz="4000" b="1" dirty="0"/>
              <a:t>CAPAIAN </a:t>
            </a:r>
            <a:br>
              <a:rPr lang="en-US" sz="2800" b="1" dirty="0"/>
            </a:br>
            <a:r>
              <a:rPr lang="en-US" sz="2800" b="1" dirty="0"/>
              <a:t>1. AKREDITASI PRODI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C9EF8C-BD6F-AE61-7D9A-B1D21DEBF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0167" t="18086" r="20871" b="8865"/>
          <a:stretch>
            <a:fillRect/>
          </a:stretch>
        </p:blipFill>
        <p:spPr>
          <a:xfrm>
            <a:off x="92054" y="2126637"/>
            <a:ext cx="5232788" cy="3646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4B7BB9-F7C5-107B-806F-217EA75EF4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40" t="17302" r="6874" b="5324"/>
          <a:stretch>
            <a:fillRect/>
          </a:stretch>
        </p:blipFill>
        <p:spPr>
          <a:xfrm>
            <a:off x="4924271" y="2846160"/>
            <a:ext cx="7062139" cy="36467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0315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CD732-CB7A-EB06-9B94-87EA935F8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PENGEMBANGAN SDM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93F64-6C9F-6E4B-377C-B4F76647F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algn="just">
              <a:buAutoNum type="alphaUcPeriod"/>
            </a:pP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Prodi PMM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24 orang (2 orang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mutasi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IAIN </a:t>
            </a:r>
            <a:r>
              <a:rPr lang="en-US" dirty="0" err="1"/>
              <a:t>Takengon</a:t>
            </a:r>
            <a:r>
              <a:rPr lang="en-US" dirty="0"/>
              <a:t>, 2 orang CPNS,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mutasi</a:t>
            </a:r>
            <a:r>
              <a:rPr lang="en-US" dirty="0"/>
              <a:t> 1 orang UIN Imam </a:t>
            </a:r>
            <a:r>
              <a:rPr lang="en-US" dirty="0" err="1"/>
              <a:t>Bonjol</a:t>
            </a:r>
            <a:r>
              <a:rPr lang="en-US" dirty="0"/>
              <a:t>). RDM </a:t>
            </a:r>
            <a:r>
              <a:rPr lang="en-US" dirty="0" err="1"/>
              <a:t>terpenuhi</a:t>
            </a:r>
            <a:r>
              <a:rPr lang="en-US" dirty="0"/>
              <a:t> 1:21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495 orang.</a:t>
            </a:r>
          </a:p>
          <a:p>
            <a:pPr marL="514350" indent="-514350" algn="just">
              <a:buAutoNum type="alphaUcPeriod"/>
            </a:pPr>
            <a:r>
              <a:rPr lang="en-US" dirty="0" err="1"/>
              <a:t>Jenjang</a:t>
            </a:r>
            <a:r>
              <a:rPr lang="en-US" dirty="0"/>
              <a:t> Pendidikan </a:t>
            </a:r>
            <a:r>
              <a:rPr lang="en-US" dirty="0" err="1"/>
              <a:t>doktor</a:t>
            </a:r>
            <a:r>
              <a:rPr lang="en-US" dirty="0"/>
              <a:t> 5 orang, magister 19 orang.</a:t>
            </a:r>
          </a:p>
          <a:p>
            <a:pPr marL="514350" indent="-514350" algn="just">
              <a:buAutoNum type="alphaUcPeriod"/>
            </a:pPr>
            <a:r>
              <a:rPr lang="en-US" dirty="0" err="1"/>
              <a:t>Sebanyak</a:t>
            </a:r>
            <a:r>
              <a:rPr lang="en-US" dirty="0"/>
              <a:t> 8 orang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PMM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S3. (6 orang S3 Pendidikan </a:t>
            </a:r>
            <a:r>
              <a:rPr lang="en-US" dirty="0" err="1"/>
              <a:t>Matematika</a:t>
            </a:r>
            <a:r>
              <a:rPr lang="en-US" dirty="0"/>
              <a:t> dan 2 orang S3 </a:t>
            </a:r>
            <a:r>
              <a:rPr lang="en-US" dirty="0" err="1"/>
              <a:t>Teknologi</a:t>
            </a:r>
            <a:r>
              <a:rPr lang="en-US" dirty="0"/>
              <a:t> Pendidikan)</a:t>
            </a:r>
          </a:p>
          <a:p>
            <a:pPr marL="514350" indent="-514350" algn="just">
              <a:buAutoNum type="alphaUcPeriod"/>
            </a:pP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fungsional</a:t>
            </a:r>
            <a:r>
              <a:rPr lang="en-US" dirty="0"/>
              <a:t> guru </a:t>
            </a:r>
            <a:r>
              <a:rPr lang="en-US" dirty="0" err="1"/>
              <a:t>besar</a:t>
            </a:r>
            <a:r>
              <a:rPr lang="en-US" dirty="0"/>
              <a:t> 1 orang, </a:t>
            </a:r>
            <a:r>
              <a:rPr lang="en-US" dirty="0" err="1"/>
              <a:t>Lektor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4 orang, </a:t>
            </a:r>
            <a:r>
              <a:rPr lang="en-US" dirty="0" err="1"/>
              <a:t>Lektor</a:t>
            </a:r>
            <a:r>
              <a:rPr lang="en-US" dirty="0"/>
              <a:t> 14 orang, dan </a:t>
            </a:r>
            <a:r>
              <a:rPr lang="en-US" dirty="0" err="1"/>
              <a:t>Asisten</a:t>
            </a:r>
            <a:r>
              <a:rPr lang="en-US" dirty="0"/>
              <a:t> Ahli 5 orang. </a:t>
            </a:r>
          </a:p>
        </p:txBody>
      </p:sp>
    </p:spTree>
    <p:extLst>
      <p:ext uri="{BB962C8B-B14F-4D97-AF65-F5344CB8AC3E}">
        <p14:creationId xmlns:p14="http://schemas.microsoft.com/office/powerpoint/2010/main" val="1147436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D90A6-0857-D395-00DA-8CB090C69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3. PRESTASI DOSEN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F189F-6928-CC8F-4F02-D0D1152FA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yang </a:t>
            </a:r>
            <a:r>
              <a:rPr lang="en-US" dirty="0" err="1"/>
              <a:t>berkegiatan</a:t>
            </a:r>
            <a:r>
              <a:rPr lang="en-US" dirty="0"/>
              <a:t> </a:t>
            </a:r>
            <a:r>
              <a:rPr lang="en-US" dirty="0" err="1"/>
              <a:t>tridarma</a:t>
            </a:r>
            <a:r>
              <a:rPr lang="en-US" dirty="0"/>
              <a:t> di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lain </a:t>
            </a:r>
            <a:r>
              <a:rPr lang="en-US" dirty="0" err="1"/>
              <a:t>sebanyak</a:t>
            </a:r>
            <a:r>
              <a:rPr lang="en-US" dirty="0"/>
              <a:t> 4 orang pada </a:t>
            </a:r>
            <a:r>
              <a:rPr lang="en-US" dirty="0" err="1"/>
              <a:t>tahun</a:t>
            </a:r>
            <a:r>
              <a:rPr lang="en-US" dirty="0"/>
              <a:t> 2025.</a:t>
            </a:r>
          </a:p>
          <a:p>
            <a:pPr algn="just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yang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praktisi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 orang.</a:t>
            </a:r>
          </a:p>
          <a:p>
            <a:pPr algn="just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bersertifikasi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17 orang.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penambahan</a:t>
            </a:r>
            <a:r>
              <a:rPr lang="en-US" dirty="0"/>
              <a:t> 4 orang pada </a:t>
            </a:r>
            <a:r>
              <a:rPr lang="en-US" dirty="0" err="1"/>
              <a:t>tahun</a:t>
            </a:r>
            <a:r>
              <a:rPr lang="en-US" dirty="0"/>
              <a:t> 2024. Sedang proses 4 orang </a:t>
            </a:r>
            <a:r>
              <a:rPr lang="en-US" dirty="0" err="1"/>
              <a:t>dosen</a:t>
            </a:r>
            <a:r>
              <a:rPr lang="en-US" dirty="0"/>
              <a:t> di </a:t>
            </a:r>
            <a:r>
              <a:rPr lang="en-US" dirty="0" err="1"/>
              <a:t>tahun</a:t>
            </a:r>
            <a:r>
              <a:rPr lang="en-US" dirty="0"/>
              <a:t> 2025.</a:t>
            </a:r>
          </a:p>
          <a:p>
            <a:pPr algn="just"/>
            <a:r>
              <a:rPr lang="en-US" dirty="0" err="1"/>
              <a:t>Rekognisi</a:t>
            </a:r>
            <a:r>
              <a:rPr lang="en-US" dirty="0"/>
              <a:t> </a:t>
            </a:r>
            <a:r>
              <a:rPr lang="en-US" dirty="0" err="1"/>
              <a:t>luaran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PMM pada </a:t>
            </a:r>
            <a:r>
              <a:rPr lang="en-US" dirty="0" err="1"/>
              <a:t>tahun</a:t>
            </a:r>
            <a:r>
              <a:rPr lang="en-US" dirty="0"/>
              <a:t> 2025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/</a:t>
            </a:r>
            <a:r>
              <a:rPr lang="en-US" dirty="0" err="1"/>
              <a:t>internasional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13 </a:t>
            </a:r>
            <a:r>
              <a:rPr lang="en-US" dirty="0" err="1"/>
              <a:t>artikel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sitasi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25.</a:t>
            </a:r>
          </a:p>
          <a:p>
            <a:pPr algn="just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PMM yang </a:t>
            </a:r>
            <a:r>
              <a:rPr lang="en-US" dirty="0" err="1"/>
              <a:t>mendapatkan</a:t>
            </a:r>
            <a:r>
              <a:rPr lang="en-US" dirty="0"/>
              <a:t> dana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hibah</a:t>
            </a:r>
            <a:r>
              <a:rPr lang="en-US" dirty="0"/>
              <a:t> BOPTN 2025 </a:t>
            </a:r>
            <a:r>
              <a:rPr lang="en-US" dirty="0" err="1"/>
              <a:t>sebanyak</a:t>
            </a:r>
            <a:r>
              <a:rPr lang="en-US" dirty="0"/>
              <a:t> 4 orang.</a:t>
            </a:r>
          </a:p>
        </p:txBody>
      </p:sp>
    </p:spTree>
    <p:extLst>
      <p:ext uri="{BB962C8B-B14F-4D97-AF65-F5344CB8AC3E}">
        <p14:creationId xmlns:p14="http://schemas.microsoft.com/office/powerpoint/2010/main" val="90123889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AA30C-D6F8-64B2-EC28-BDE668824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4. PRESTASI MAHASISWA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DB9CD-4909-B215-2E69-3ECDC626D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AutoNum type="alphaUcPeriod"/>
            </a:pP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113 orang pada </a:t>
            </a:r>
            <a:r>
              <a:rPr lang="en-US" dirty="0" err="1"/>
              <a:t>tahun</a:t>
            </a:r>
            <a:r>
              <a:rPr lang="en-US" dirty="0"/>
              <a:t> 2025.</a:t>
            </a:r>
          </a:p>
          <a:p>
            <a:pPr marL="514350" indent="-514350" algn="just">
              <a:buAutoNum type="alphaUcPeriod"/>
            </a:pP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stambuk</a:t>
            </a:r>
            <a:r>
              <a:rPr lang="en-US" dirty="0"/>
              <a:t> 2021 yang lulus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(batas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sidang</a:t>
            </a:r>
            <a:r>
              <a:rPr lang="en-US" dirty="0"/>
              <a:t> 31 Agustus 2025) </a:t>
            </a:r>
            <a:r>
              <a:rPr lang="en-US" dirty="0" err="1"/>
              <a:t>sebanyak</a:t>
            </a:r>
            <a:r>
              <a:rPr lang="en-US" dirty="0"/>
              <a:t> 53 orang </a:t>
            </a:r>
            <a:r>
              <a:rPr lang="en-US" dirty="0" err="1"/>
              <a:t>dari</a:t>
            </a:r>
            <a:r>
              <a:rPr lang="en-US" dirty="0"/>
              <a:t> 137 orang. </a:t>
            </a:r>
            <a:r>
              <a:rPr lang="en-US" dirty="0" err="1"/>
              <a:t>Persentase</a:t>
            </a:r>
            <a:r>
              <a:rPr lang="en-US" dirty="0"/>
              <a:t> lulus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39,41% </a:t>
            </a:r>
            <a:r>
              <a:rPr lang="en-US" dirty="0" err="1"/>
              <a:t>dengan</a:t>
            </a:r>
            <a:r>
              <a:rPr lang="en-US" dirty="0"/>
              <a:t> rata-rata IPK 3,73.</a:t>
            </a:r>
          </a:p>
          <a:p>
            <a:pPr marL="514350" indent="-514350" algn="just">
              <a:buAutoNum type="alphaUcPeriod"/>
            </a:pP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yang </a:t>
            </a:r>
            <a:r>
              <a:rPr lang="en-US" dirty="0" err="1"/>
              <a:t>berprestasi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kampus</a:t>
            </a:r>
            <a:r>
              <a:rPr lang="en-US" dirty="0"/>
              <a:t>  </a:t>
            </a:r>
            <a:r>
              <a:rPr lang="en-US" dirty="0" err="1"/>
              <a:t>sebanyak</a:t>
            </a:r>
            <a:r>
              <a:rPr lang="en-US" dirty="0"/>
              <a:t> 3 orang. Data 2025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dan/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07059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EB2E2-83A4-52DA-1DC2-E94480FBA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5. DAYA SERAP LULUSAN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489099-81D4-ED35-24E6-DF8DED41F3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t="40851" b="39636"/>
          <a:stretch>
            <a:fillRect/>
          </a:stretch>
        </p:blipFill>
        <p:spPr>
          <a:xfrm>
            <a:off x="179276" y="2190418"/>
            <a:ext cx="11833448" cy="13255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D65A86-75B0-9E01-CCF6-0A07466FFB3A}"/>
              </a:ext>
            </a:extLst>
          </p:cNvPr>
          <p:cNvSpPr txBox="1"/>
          <p:nvPr/>
        </p:nvSpPr>
        <p:spPr>
          <a:xfrm>
            <a:off x="1953985" y="3726711"/>
            <a:ext cx="82840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lphaUcPeriod"/>
            </a:pP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lulusan</a:t>
            </a:r>
            <a:r>
              <a:rPr lang="en-US" sz="2400" dirty="0"/>
              <a:t> yang </a:t>
            </a:r>
            <a:r>
              <a:rPr lang="en-US" sz="2400" dirty="0" err="1"/>
              <a:t>berhasil</a:t>
            </a:r>
            <a:r>
              <a:rPr lang="en-US" sz="2400" dirty="0"/>
              <a:t> </a:t>
            </a:r>
            <a:r>
              <a:rPr lang="en-US" sz="2400" dirty="0" err="1"/>
              <a:t>mendapat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 </a:t>
            </a:r>
            <a:r>
              <a:rPr lang="en-US" sz="2400" dirty="0" err="1"/>
              <a:t>sebanyak</a:t>
            </a:r>
            <a:r>
              <a:rPr lang="en-US" sz="2400" dirty="0"/>
              <a:t> 14 orang </a:t>
            </a:r>
            <a:r>
              <a:rPr lang="en-US" sz="2400" dirty="0" err="1"/>
              <a:t>dari</a:t>
            </a:r>
            <a:r>
              <a:rPr lang="en-US" sz="2400" dirty="0"/>
              <a:t> 32 orang </a:t>
            </a:r>
            <a:r>
              <a:rPr lang="en-US" sz="2400" dirty="0" err="1"/>
              <a:t>lulusan</a:t>
            </a:r>
            <a:r>
              <a:rPr lang="en-US" sz="2400" dirty="0"/>
              <a:t>. (data </a:t>
            </a:r>
            <a:r>
              <a:rPr lang="en-US" sz="2400" dirty="0" err="1"/>
              <a:t>diambil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lulusan</a:t>
            </a:r>
            <a:r>
              <a:rPr lang="en-US" sz="2400" dirty="0"/>
              <a:t> Januari-Juni 2025).</a:t>
            </a:r>
          </a:p>
          <a:p>
            <a:pPr marL="457200" indent="-457200" algn="just">
              <a:buFont typeface="+mj-lt"/>
              <a:buAutoNum type="alphaUcPeriod"/>
            </a:pPr>
            <a:r>
              <a:rPr lang="nl-NL" sz="2400" dirty="0"/>
              <a:t>Jumlah lulusan yang melanjutkan studi 0 orang.</a:t>
            </a:r>
          </a:p>
          <a:p>
            <a:pPr marL="457200" indent="-457200" algn="just">
              <a:buFont typeface="+mj-lt"/>
              <a:buAutoNum type="alphaUcPeriod"/>
            </a:pP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lulusan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wiraswasta</a:t>
            </a:r>
            <a:r>
              <a:rPr lang="en-US" sz="2400" dirty="0"/>
              <a:t> </a:t>
            </a:r>
            <a:r>
              <a:rPr lang="en-US" sz="2400" dirty="0" err="1"/>
              <a:t>sebanyak</a:t>
            </a:r>
            <a:r>
              <a:rPr lang="en-US" sz="2400" dirty="0"/>
              <a:t> 3 orang</a:t>
            </a:r>
          </a:p>
        </p:txBody>
      </p:sp>
    </p:spTree>
    <p:extLst>
      <p:ext uri="{BB962C8B-B14F-4D97-AF65-F5344CB8AC3E}">
        <p14:creationId xmlns:p14="http://schemas.microsoft.com/office/powerpoint/2010/main" val="1219342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112B5-17C8-DDCF-E15E-9646FEBF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7. KERJA SAMA DALAM DAN LUAR NEGERI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7D754-4B28-A04E-388A-A618930D0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b="1" dirty="0" err="1"/>
              <a:t>pendidikan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19 </a:t>
            </a:r>
            <a:r>
              <a:rPr lang="en-US" dirty="0" err="1"/>
              <a:t>dengan</a:t>
            </a:r>
            <a:r>
              <a:rPr lang="en-US" dirty="0"/>
              <a:t> Lembaga/ </a:t>
            </a:r>
            <a:r>
              <a:rPr lang="en-US" dirty="0" err="1"/>
              <a:t>institusi</a:t>
            </a:r>
            <a:r>
              <a:rPr lang="en-US" dirty="0"/>
              <a:t> Tingkat </a:t>
            </a:r>
            <a:r>
              <a:rPr lang="en-US" dirty="0" err="1"/>
              <a:t>lokal</a:t>
            </a:r>
            <a:r>
              <a:rPr lang="en-US" dirty="0"/>
              <a:t>, </a:t>
            </a:r>
            <a:r>
              <a:rPr lang="en-US" dirty="0" err="1"/>
              <a:t>nasional</a:t>
            </a:r>
            <a:r>
              <a:rPr lang="en-US" dirty="0"/>
              <a:t>, dan </a:t>
            </a:r>
            <a:r>
              <a:rPr lang="en-US" dirty="0" err="1"/>
              <a:t>internasional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b="1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18 </a:t>
            </a:r>
            <a:r>
              <a:rPr lang="en-US" dirty="0" err="1"/>
              <a:t>dengan</a:t>
            </a:r>
            <a:r>
              <a:rPr lang="en-US" dirty="0"/>
              <a:t> Lembaga/ </a:t>
            </a:r>
            <a:r>
              <a:rPr lang="en-US" dirty="0" err="1"/>
              <a:t>institusi</a:t>
            </a:r>
            <a:r>
              <a:rPr lang="en-US" dirty="0"/>
              <a:t> Tingkat </a:t>
            </a:r>
            <a:r>
              <a:rPr lang="en-US" dirty="0" err="1"/>
              <a:t>lokal</a:t>
            </a:r>
            <a:r>
              <a:rPr lang="en-US" dirty="0"/>
              <a:t>, </a:t>
            </a:r>
            <a:r>
              <a:rPr lang="en-US" dirty="0" err="1"/>
              <a:t>nasional</a:t>
            </a:r>
            <a:r>
              <a:rPr lang="en-US" dirty="0"/>
              <a:t>, dan </a:t>
            </a:r>
            <a:r>
              <a:rPr lang="en-US" dirty="0" err="1"/>
              <a:t>internasional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sv-SE" b="1" dirty="0"/>
              <a:t>Pengabdian kepada Masyarakat (PkM) </a:t>
            </a:r>
            <a:r>
              <a:rPr lang="en-US" dirty="0" err="1"/>
              <a:t>sebanyak</a:t>
            </a:r>
            <a:r>
              <a:rPr lang="en-US" dirty="0"/>
              <a:t> 11 </a:t>
            </a:r>
            <a:r>
              <a:rPr lang="en-US" dirty="0" err="1"/>
              <a:t>dengan</a:t>
            </a:r>
            <a:r>
              <a:rPr lang="en-US" dirty="0"/>
              <a:t> Lembaga/ </a:t>
            </a:r>
            <a:r>
              <a:rPr lang="en-US" dirty="0" err="1"/>
              <a:t>institusi</a:t>
            </a:r>
            <a:r>
              <a:rPr lang="en-US" dirty="0"/>
              <a:t> Tingkat </a:t>
            </a:r>
            <a:r>
              <a:rPr lang="en-US" dirty="0" err="1"/>
              <a:t>lokal</a:t>
            </a:r>
            <a:r>
              <a:rPr lang="en-US" dirty="0"/>
              <a:t>, </a:t>
            </a:r>
            <a:r>
              <a:rPr lang="en-US" dirty="0" err="1"/>
              <a:t>nasional</a:t>
            </a:r>
            <a:r>
              <a:rPr lang="en-US" dirty="0"/>
              <a:t>, dan </a:t>
            </a:r>
            <a:r>
              <a:rPr lang="en-US" dirty="0" err="1"/>
              <a:t>internasional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b="1" dirty="0" err="1"/>
              <a:t>Pengembangan</a:t>
            </a:r>
            <a:r>
              <a:rPr lang="en-US" b="1" dirty="0"/>
              <a:t> </a:t>
            </a:r>
            <a:r>
              <a:rPr lang="en-US" b="1" dirty="0" err="1"/>
              <a:t>Kelembagaan</a:t>
            </a:r>
            <a:r>
              <a:rPr lang="en-US" b="1" dirty="0"/>
              <a:t>: SDM, Sarana/</a:t>
            </a:r>
            <a:r>
              <a:rPr lang="en-US" b="1" dirty="0" err="1"/>
              <a:t>Prasarana</a:t>
            </a:r>
            <a:r>
              <a:rPr lang="en-US" b="1" dirty="0"/>
              <a:t>, </a:t>
            </a:r>
            <a:r>
              <a:rPr lang="en-US" b="1" dirty="0" err="1"/>
              <a:t>Publikasi</a:t>
            </a:r>
            <a:r>
              <a:rPr lang="en-US" b="1" dirty="0"/>
              <a:t>, HKI, Paten, </a:t>
            </a:r>
            <a:r>
              <a:rPr lang="en-US" b="1" dirty="0" err="1"/>
              <a:t>Teknologi</a:t>
            </a:r>
            <a:r>
              <a:rPr lang="en-US" b="1" dirty="0"/>
              <a:t> </a:t>
            </a:r>
            <a:r>
              <a:rPr lang="en-US" b="1" dirty="0" err="1"/>
              <a:t>Pembelajaran</a:t>
            </a:r>
            <a:r>
              <a:rPr lang="en-US" b="1" dirty="0"/>
              <a:t>, </a:t>
            </a:r>
            <a:r>
              <a:rPr lang="en-US" b="1" dirty="0" err="1"/>
              <a:t>dll</a:t>
            </a:r>
            <a:r>
              <a:rPr lang="en-US" b="1" dirty="0"/>
              <a:t> </a:t>
            </a:r>
            <a:r>
              <a:rPr lang="en-US" dirty="0" err="1"/>
              <a:t>sebanyak</a:t>
            </a:r>
            <a:r>
              <a:rPr lang="en-US" dirty="0"/>
              <a:t> 13 </a:t>
            </a:r>
            <a:r>
              <a:rPr lang="en-US" dirty="0" err="1"/>
              <a:t>dengan</a:t>
            </a:r>
            <a:r>
              <a:rPr lang="en-US" dirty="0"/>
              <a:t> Lembaga/ </a:t>
            </a:r>
            <a:r>
              <a:rPr lang="en-US" dirty="0" err="1"/>
              <a:t>institusi</a:t>
            </a:r>
            <a:r>
              <a:rPr lang="en-US" dirty="0"/>
              <a:t> Tingkat </a:t>
            </a:r>
            <a:r>
              <a:rPr lang="en-US" dirty="0" err="1"/>
              <a:t>lokal</a:t>
            </a:r>
            <a:r>
              <a:rPr lang="en-US" dirty="0"/>
              <a:t>, </a:t>
            </a:r>
            <a:r>
              <a:rPr lang="en-US" dirty="0" err="1"/>
              <a:t>nasional</a:t>
            </a:r>
            <a:r>
              <a:rPr lang="en-US" dirty="0"/>
              <a:t>, dan </a:t>
            </a:r>
            <a:r>
              <a:rPr lang="en-US" dirty="0" err="1"/>
              <a:t>internasional</a:t>
            </a:r>
            <a:r>
              <a:rPr lang="en-US" dirty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12922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3BEF0-BF46-DF97-13D8-7E01D856C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HAMBATAN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266AB-0497-4E66-9546-08A4CDA38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/>
              <a:t>Masih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menyerahkan</a:t>
            </a:r>
            <a:r>
              <a:rPr lang="en-US" dirty="0"/>
              <a:t> RPS, </a:t>
            </a:r>
            <a:r>
              <a:rPr lang="en-US" dirty="0" err="1"/>
              <a:t>soal</a:t>
            </a:r>
            <a:r>
              <a:rPr lang="en-US" dirty="0"/>
              <a:t> UTS dan UAS.</a:t>
            </a:r>
          </a:p>
          <a:p>
            <a:pPr algn="just"/>
            <a:r>
              <a:rPr lang="en-US" dirty="0"/>
              <a:t>Masih </a:t>
            </a:r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yang </a:t>
            </a:r>
            <a:r>
              <a:rPr lang="en-US" dirty="0" err="1"/>
              <a:t>terlambat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publikasi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predator (</a:t>
            </a:r>
            <a:r>
              <a:rPr lang="en-US" dirty="0" err="1"/>
              <a:t>Jurnal</a:t>
            </a:r>
            <a:r>
              <a:rPr lang="en-US" dirty="0"/>
              <a:t> JUDIKA).</a:t>
            </a:r>
          </a:p>
          <a:p>
            <a:pPr algn="just"/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publikasi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pada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Pendidikan </a:t>
            </a:r>
            <a:r>
              <a:rPr lang="en-US" dirty="0" err="1"/>
              <a:t>matematika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Ditemukan</a:t>
            </a:r>
            <a:r>
              <a:rPr lang="en-US" dirty="0"/>
              <a:t> data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nyaris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7 </a:t>
            </a:r>
            <a:r>
              <a:rPr lang="en-US" dirty="0" err="1"/>
              <a:t>tahun</a:t>
            </a:r>
            <a:r>
              <a:rPr lang="en-US" dirty="0"/>
              <a:t>.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stambuk</a:t>
            </a:r>
            <a:r>
              <a:rPr lang="en-US" dirty="0"/>
              <a:t> 2018 yang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wisuda</a:t>
            </a:r>
            <a:r>
              <a:rPr lang="en-US" dirty="0"/>
              <a:t> ke-86 </a:t>
            </a:r>
            <a:r>
              <a:rPr lang="en-US" dirty="0" err="1"/>
              <a:t>ada</a:t>
            </a:r>
            <a:r>
              <a:rPr lang="en-US" dirty="0"/>
              <a:t> 13 orang.</a:t>
            </a:r>
          </a:p>
        </p:txBody>
      </p:sp>
    </p:spTree>
    <p:extLst>
      <p:ext uri="{BB962C8B-B14F-4D97-AF65-F5344CB8AC3E}">
        <p14:creationId xmlns:p14="http://schemas.microsoft.com/office/powerpoint/2010/main" val="20054837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F94A46-66C2-7732-322B-F18A7CB0E6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3054828"/>
              </p:ext>
            </p:extLst>
          </p:nvPr>
        </p:nvGraphicFramePr>
        <p:xfrm>
          <a:off x="663269" y="1133165"/>
          <a:ext cx="11015799" cy="5479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B1A1E43-EA79-9416-ADF5-91B3408C0E14}"/>
              </a:ext>
            </a:extLst>
          </p:cNvPr>
          <p:cNvSpPr txBox="1"/>
          <p:nvPr/>
        </p:nvSpPr>
        <p:spPr>
          <a:xfrm>
            <a:off x="3789475" y="563525"/>
            <a:ext cx="4763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ANALISIS SWOT</a:t>
            </a:r>
          </a:p>
        </p:txBody>
      </p:sp>
    </p:spTree>
    <p:extLst>
      <p:ext uri="{BB962C8B-B14F-4D97-AF65-F5344CB8AC3E}">
        <p14:creationId xmlns:p14="http://schemas.microsoft.com/office/powerpoint/2010/main" val="226095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489</TotalTime>
  <Words>1008</Words>
  <Application>Microsoft Office PowerPoint</Application>
  <PresentationFormat>Widescreen</PresentationFormat>
  <Paragraphs>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Trebuchet MS</vt:lpstr>
      <vt:lpstr>Berlin</vt:lpstr>
      <vt:lpstr>PERTEMUAN AWAL DOSEN PRODI PENDIDIKAN MATEMATIKA</vt:lpstr>
      <vt:lpstr>KONDISI TERKINI</vt:lpstr>
      <vt:lpstr>VISI &amp; MISI PRODI PMM</vt:lpstr>
      <vt:lpstr>CAPAIAN  1. AKREDITASI PRODI</vt:lpstr>
      <vt:lpstr>2. PENGEMBANGAN SDM</vt:lpstr>
      <vt:lpstr>3. PRESTASI DOSEN</vt:lpstr>
      <vt:lpstr>4. PRESTASI MAHASISWA</vt:lpstr>
      <vt:lpstr>5. DAYA SERAP LULUSAN</vt:lpstr>
      <vt:lpstr>7. KERJA SAMA DALAM DAN LUAR NEGERI</vt:lpstr>
      <vt:lpstr>HAMBATAN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pmm.fitk@uinsu.ac.id</dc:creator>
  <cp:lastModifiedBy>pmm.fitk@uinsu.ac.id</cp:lastModifiedBy>
  <cp:revision>13</cp:revision>
  <dcterms:created xsi:type="dcterms:W3CDTF">2025-09-02T12:59:08Z</dcterms:created>
  <dcterms:modified xsi:type="dcterms:W3CDTF">2025-09-03T06:29:03Z</dcterms:modified>
</cp:coreProperties>
</file>