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56" r:id="rId2"/>
    <p:sldId id="272" r:id="rId3"/>
    <p:sldId id="274" r:id="rId4"/>
    <p:sldId id="269" r:id="rId5"/>
    <p:sldId id="273" r:id="rId6"/>
    <p:sldId id="271" r:id="rId7"/>
    <p:sldId id="268" r:id="rId8"/>
    <p:sldId id="260" r:id="rId9"/>
    <p:sldId id="275" r:id="rId10"/>
    <p:sldId id="262" r:id="rId11"/>
    <p:sldId id="263" r:id="rId12"/>
    <p:sldId id="276" r:id="rId13"/>
    <p:sldId id="277" r:id="rId14"/>
    <p:sldId id="278" r:id="rId15"/>
  </p:sldIdLst>
  <p:sldSz cx="14401800" cy="7921625"/>
  <p:notesSz cx="6858000" cy="9144000"/>
  <p:defaultTextStyle>
    <a:defPPr>
      <a:defRPr lang="en-US"/>
    </a:defPPr>
    <a:lvl1pPr marL="0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5747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1494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7241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2988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8735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4482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0229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85976" algn="l" defTabSz="107149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2" autoAdjust="0"/>
  </p:normalViewPr>
  <p:slideViewPr>
    <p:cSldViewPr snapToGrid="0">
      <p:cViewPr>
        <p:scale>
          <a:sx n="40" d="100"/>
          <a:sy n="40" d="100"/>
        </p:scale>
        <p:origin x="-1542" y="-528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24153" y="0"/>
            <a:ext cx="11881485" cy="3520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3696758"/>
            <a:ext cx="11881485" cy="1760361"/>
          </a:xfrm>
        </p:spPr>
        <p:txBody>
          <a:bodyPr>
            <a:noAutofit/>
          </a:bodyPr>
          <a:lstStyle>
            <a:lvl1pPr>
              <a:defRPr sz="9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5457119"/>
            <a:ext cx="10801350" cy="114423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3300">
                <a:solidFill>
                  <a:schemeClr val="tx2"/>
                </a:solidFill>
              </a:defRPr>
            </a:lvl1pPr>
            <a:lvl2pPr marL="535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1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7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2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8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4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0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85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24153" y="7129462"/>
            <a:ext cx="11881485" cy="316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24153" y="0"/>
            <a:ext cx="11881485" cy="3520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3784777"/>
            <a:ext cx="11881485" cy="1936397"/>
          </a:xfrm>
        </p:spPr>
        <p:txBody>
          <a:bodyPr anchor="b" anchorCtr="0"/>
          <a:lstStyle>
            <a:lvl1pPr algn="l">
              <a:defRPr sz="63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5721173"/>
            <a:ext cx="10801350" cy="105621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300">
                <a:solidFill>
                  <a:schemeClr val="tx2"/>
                </a:solidFill>
              </a:defRPr>
            </a:lvl1pPr>
            <a:lvl2pPr marL="53574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14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72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29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787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4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02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859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24153" y="7129462"/>
            <a:ext cx="11881485" cy="316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0150" y="704145"/>
            <a:ext cx="5760720" cy="435161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0915" y="704145"/>
            <a:ext cx="5760720" cy="435161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5349" y="704145"/>
            <a:ext cx="5760720" cy="738984"/>
          </a:xfrm>
        </p:spPr>
        <p:txBody>
          <a:bodyPr anchor="b">
            <a:noAutofit/>
          </a:bodyPr>
          <a:lstStyle>
            <a:lvl1pPr marL="0" indent="0">
              <a:buNone/>
              <a:defRPr sz="3300" b="0">
                <a:latin typeface="+mj-lt"/>
              </a:defRPr>
            </a:lvl1pPr>
            <a:lvl2pPr marL="535747" indent="0">
              <a:buNone/>
              <a:defRPr sz="2300" b="1"/>
            </a:lvl2pPr>
            <a:lvl3pPr marL="1071494" indent="0">
              <a:buNone/>
              <a:defRPr sz="2100" b="1"/>
            </a:lvl3pPr>
            <a:lvl4pPr marL="1607241" indent="0">
              <a:buNone/>
              <a:defRPr sz="1900" b="1"/>
            </a:lvl4pPr>
            <a:lvl5pPr marL="2142988" indent="0">
              <a:buNone/>
              <a:defRPr sz="1900" b="1"/>
            </a:lvl5pPr>
            <a:lvl6pPr marL="2678735" indent="0">
              <a:buNone/>
              <a:defRPr sz="1900" b="1"/>
            </a:lvl6pPr>
            <a:lvl7pPr marL="3214482" indent="0">
              <a:buNone/>
              <a:defRPr sz="1900" b="1"/>
            </a:lvl7pPr>
            <a:lvl8pPr marL="3750229" indent="0">
              <a:buNone/>
              <a:defRPr sz="1900" b="1"/>
            </a:lvl8pPr>
            <a:lvl9pPr marL="4285976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5349" y="1535423"/>
            <a:ext cx="5760720" cy="3520722"/>
          </a:xfrm>
        </p:spPr>
        <p:txBody>
          <a:bodyPr anchor="t" anchorCtr="0"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16114" y="704145"/>
            <a:ext cx="5760720" cy="738984"/>
          </a:xfrm>
        </p:spPr>
        <p:txBody>
          <a:bodyPr anchor="b">
            <a:noAutofit/>
          </a:bodyPr>
          <a:lstStyle>
            <a:lvl1pPr marL="0" indent="0">
              <a:buNone/>
              <a:defRPr sz="3300" b="0">
                <a:latin typeface="+mj-lt"/>
              </a:defRPr>
            </a:lvl1pPr>
            <a:lvl2pPr marL="535747" indent="0">
              <a:buNone/>
              <a:defRPr sz="2300" b="1"/>
            </a:lvl2pPr>
            <a:lvl3pPr marL="1071494" indent="0">
              <a:buNone/>
              <a:defRPr sz="2100" b="1"/>
            </a:lvl3pPr>
            <a:lvl4pPr marL="1607241" indent="0">
              <a:buNone/>
              <a:defRPr sz="1900" b="1"/>
            </a:lvl4pPr>
            <a:lvl5pPr marL="2142988" indent="0">
              <a:buNone/>
              <a:defRPr sz="1900" b="1"/>
            </a:lvl5pPr>
            <a:lvl6pPr marL="2678735" indent="0">
              <a:buNone/>
              <a:defRPr sz="1900" b="1"/>
            </a:lvl6pPr>
            <a:lvl7pPr marL="3214482" indent="0">
              <a:buNone/>
              <a:defRPr sz="1900" b="1"/>
            </a:lvl7pPr>
            <a:lvl8pPr marL="3750229" indent="0">
              <a:buNone/>
              <a:defRPr sz="1900" b="1"/>
            </a:lvl8pPr>
            <a:lvl9pPr marL="4285976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16114" y="1535423"/>
            <a:ext cx="5760720" cy="3520722"/>
          </a:xfrm>
        </p:spPr>
        <p:txBody>
          <a:bodyPr anchor="t" anchorCtr="0"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195349" y="1443129"/>
            <a:ext cx="5760720" cy="1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16114" y="1443129"/>
            <a:ext cx="5760720" cy="1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5281083"/>
            <a:ext cx="10686136" cy="1848379"/>
          </a:xfrm>
        </p:spPr>
        <p:txBody>
          <a:bodyPr anchor="b">
            <a:normAutofit/>
          </a:bodyPr>
          <a:lstStyle>
            <a:lvl1pPr algn="l">
              <a:defRPr sz="63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14" y="528110"/>
            <a:ext cx="7237021" cy="4752974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0152" y="528108"/>
            <a:ext cx="4211010" cy="4752975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2"/>
                </a:solidFill>
              </a:defRPr>
            </a:lvl1pPr>
            <a:lvl2pPr marL="535747" indent="0">
              <a:buNone/>
              <a:defRPr sz="1400"/>
            </a:lvl2pPr>
            <a:lvl3pPr marL="1071494" indent="0">
              <a:buNone/>
              <a:defRPr sz="1200"/>
            </a:lvl3pPr>
            <a:lvl4pPr marL="1607241" indent="0">
              <a:buNone/>
              <a:defRPr sz="1100"/>
            </a:lvl4pPr>
            <a:lvl5pPr marL="2142988" indent="0">
              <a:buNone/>
              <a:defRPr sz="1100"/>
            </a:lvl5pPr>
            <a:lvl6pPr marL="2678735" indent="0">
              <a:buNone/>
              <a:defRPr sz="1100"/>
            </a:lvl6pPr>
            <a:lvl7pPr marL="3214482" indent="0">
              <a:buNone/>
              <a:defRPr sz="1100"/>
            </a:lvl7pPr>
            <a:lvl8pPr marL="3750229" indent="0">
              <a:buNone/>
              <a:defRPr sz="1100"/>
            </a:lvl8pPr>
            <a:lvl9pPr marL="4285976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441504" y="2904264"/>
            <a:ext cx="4400903" cy="2501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349" y="5281083"/>
            <a:ext cx="10686136" cy="1848379"/>
          </a:xfrm>
        </p:spPr>
        <p:txBody>
          <a:bodyPr anchor="b">
            <a:normAutofit/>
          </a:bodyPr>
          <a:lstStyle>
            <a:lvl1pPr algn="l">
              <a:defRPr sz="63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24153" y="528108"/>
            <a:ext cx="11881485" cy="3344686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700"/>
            </a:lvl1pPr>
            <a:lvl2pPr marL="535747" indent="0">
              <a:buNone/>
              <a:defRPr sz="3300"/>
            </a:lvl2pPr>
            <a:lvl3pPr marL="1071494" indent="0">
              <a:buNone/>
              <a:defRPr sz="2800"/>
            </a:lvl3pPr>
            <a:lvl4pPr marL="1607241" indent="0">
              <a:buNone/>
              <a:defRPr sz="2300"/>
            </a:lvl4pPr>
            <a:lvl5pPr marL="2142988" indent="0">
              <a:buNone/>
              <a:defRPr sz="2300"/>
            </a:lvl5pPr>
            <a:lvl6pPr marL="2678735" indent="0">
              <a:buNone/>
              <a:defRPr sz="2300"/>
            </a:lvl6pPr>
            <a:lvl7pPr marL="3214482" indent="0">
              <a:buNone/>
              <a:defRPr sz="2300"/>
            </a:lvl7pPr>
            <a:lvl8pPr marL="3750229" indent="0">
              <a:buNone/>
              <a:defRPr sz="2300"/>
            </a:lvl8pPr>
            <a:lvl9pPr marL="4285976" indent="0">
              <a:buNone/>
              <a:defRPr sz="23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9367" y="4048831"/>
            <a:ext cx="11641455" cy="92969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100"/>
            </a:lvl1pPr>
            <a:lvl2pPr marL="535747" indent="0">
              <a:buNone/>
              <a:defRPr sz="1400"/>
            </a:lvl2pPr>
            <a:lvl3pPr marL="1071494" indent="0">
              <a:buNone/>
              <a:defRPr sz="1200"/>
            </a:lvl3pPr>
            <a:lvl4pPr marL="1607241" indent="0">
              <a:buNone/>
              <a:defRPr sz="1100"/>
            </a:lvl4pPr>
            <a:lvl5pPr marL="2142988" indent="0">
              <a:buNone/>
              <a:defRPr sz="1100"/>
            </a:lvl5pPr>
            <a:lvl6pPr marL="2678735" indent="0">
              <a:buNone/>
              <a:defRPr sz="1100"/>
            </a:lvl6pPr>
            <a:lvl7pPr marL="3214482" indent="0">
              <a:buNone/>
              <a:defRPr sz="1100"/>
            </a:lvl7pPr>
            <a:lvl8pPr marL="3750229" indent="0">
              <a:buNone/>
              <a:defRPr sz="1100"/>
            </a:lvl8pPr>
            <a:lvl9pPr marL="4285976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0" y="792162"/>
            <a:ext cx="11401425" cy="4488921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00150" y="792165"/>
            <a:ext cx="2880360" cy="62492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80510" y="792163"/>
            <a:ext cx="9001125" cy="5633156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0150" y="5281083"/>
            <a:ext cx="10681335" cy="1848379"/>
          </a:xfrm>
          <a:prstGeom prst="rect">
            <a:avLst/>
          </a:prstGeom>
        </p:spPr>
        <p:txBody>
          <a:bodyPr vert="horz" lIns="107149" tIns="53575" rIns="107149" bIns="53575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792162"/>
            <a:ext cx="11881485" cy="4488921"/>
          </a:xfrm>
          <a:prstGeom prst="rect">
            <a:avLst/>
          </a:prstGeom>
        </p:spPr>
        <p:txBody>
          <a:bodyPr vert="horz" lIns="107149" tIns="53575" rIns="107149" bIns="53575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41230" y="7171713"/>
            <a:ext cx="3360420" cy="421753"/>
          </a:xfrm>
          <a:prstGeom prst="rect">
            <a:avLst/>
          </a:prstGeom>
        </p:spPr>
        <p:txBody>
          <a:bodyPr vert="horz" lIns="107149" tIns="53575" rIns="107149" bIns="53575" rtlCol="0" anchor="ctr"/>
          <a:lstStyle>
            <a:lvl1pPr algn="r">
              <a:defRPr sz="14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1FFE1A4-C883-458F-9FAE-09CC7ADC10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49" y="7171713"/>
            <a:ext cx="7676344" cy="421753"/>
          </a:xfrm>
          <a:prstGeom prst="rect">
            <a:avLst/>
          </a:prstGeom>
        </p:spPr>
        <p:txBody>
          <a:bodyPr vert="horz" lIns="107149" tIns="53575" rIns="107149" bIns="53575" rtlCol="0" anchor="ctr"/>
          <a:lstStyle>
            <a:lvl1pPr algn="l">
              <a:defRPr sz="14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01500" y="6569669"/>
            <a:ext cx="1200150" cy="421753"/>
          </a:xfrm>
          <a:prstGeom prst="rect">
            <a:avLst/>
          </a:prstGeom>
        </p:spPr>
        <p:txBody>
          <a:bodyPr vert="horz" lIns="107149" tIns="53575" rIns="107149" bIns="53575" rtlCol="0" anchor="ctr"/>
          <a:lstStyle>
            <a:lvl1pPr algn="r"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7C9D866-73F9-4FE9-ADBD-820E16B2C7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24153" y="0"/>
            <a:ext cx="11881485" cy="440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24153" y="7129462"/>
            <a:ext cx="11881485" cy="316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49" tIns="53575" rIns="107149" bIns="53575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1071494" rtl="0" eaLnBrk="1" latinLnBrk="0" hangingPunct="1">
        <a:spcBef>
          <a:spcPct val="0"/>
        </a:spcBef>
        <a:buNone/>
        <a:defRPr sz="63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1448" indent="-321448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96471" indent="-321448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17919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39367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07241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1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928689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6pPr>
      <a:lvl7pPr marL="2228707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7pPr>
      <a:lvl8pPr marL="2571585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8pPr>
      <a:lvl9pPr marL="2893034" indent="-267873" algn="l" defTabSz="107149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5747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1494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7241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2988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8735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4482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0229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5976" algn="l" defTabSz="10714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547" y="1139601"/>
            <a:ext cx="11875278" cy="248024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7000" b="1" dirty="0">
                <a:latin typeface="Arial Rounded MT Bold" pitchFamily="34" charset="0"/>
              </a:rPr>
              <a:t>SOSIALISASI TUGAS AKHIR </a:t>
            </a:r>
            <a:br>
              <a:rPr lang="en-US" sz="7000" b="1" dirty="0">
                <a:latin typeface="Arial Rounded MT Bold" pitchFamily="34" charset="0"/>
              </a:rPr>
            </a:br>
            <a:r>
              <a:rPr lang="en-US" sz="7000" b="1" dirty="0">
                <a:latin typeface="Arial Rounded MT Bold" pitchFamily="34" charset="0"/>
              </a:rPr>
              <a:t>“SKRIPSI”</a:t>
            </a:r>
            <a:br>
              <a:rPr lang="en-US" sz="7000" b="1" dirty="0">
                <a:latin typeface="Arial Rounded MT Bold" pitchFamily="34" charset="0"/>
              </a:rPr>
            </a:br>
            <a:r>
              <a:rPr lang="en-US" sz="4200" b="1" dirty="0" err="1">
                <a:latin typeface="Arial Rounded MT Bold" pitchFamily="34" charset="0"/>
              </a:rPr>
              <a:t>Mahasiswa</a:t>
            </a:r>
            <a:r>
              <a:rPr lang="en-US" sz="4200" b="1" dirty="0">
                <a:latin typeface="Arial Rounded MT Bold" pitchFamily="34" charset="0"/>
              </a:rPr>
              <a:t> Prodi </a:t>
            </a:r>
            <a:r>
              <a:rPr lang="en-US" sz="4200" b="1" dirty="0" err="1">
                <a:latin typeface="Arial Rounded MT Bold" pitchFamily="34" charset="0"/>
              </a:rPr>
              <a:t>Pendidikan</a:t>
            </a:r>
            <a:r>
              <a:rPr lang="en-US" sz="4200" b="1" dirty="0">
                <a:latin typeface="Arial Rounded MT Bold" pitchFamily="34" charset="0"/>
              </a:rPr>
              <a:t> </a:t>
            </a:r>
            <a:r>
              <a:rPr lang="en-US" sz="4200" b="1" dirty="0" err="1">
                <a:latin typeface="Arial Rounded MT Bold" pitchFamily="34" charset="0"/>
              </a:rPr>
              <a:t>Matematika</a:t>
            </a:r>
            <a:endParaRPr lang="en-US" sz="4200" b="1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4290" y="6531867"/>
            <a:ext cx="11796302" cy="559737"/>
          </a:xfrm>
        </p:spPr>
        <p:txBody>
          <a:bodyPr>
            <a:noAutofit/>
          </a:bodyPr>
          <a:lstStyle/>
          <a:p>
            <a:pPr algn="ctr"/>
            <a:r>
              <a:rPr lang="en-US" sz="4200" b="1" dirty="0" err="1"/>
              <a:t>Ammamiarihta</a:t>
            </a:r>
            <a:r>
              <a:rPr lang="en-US" sz="4200" b="1" dirty="0"/>
              <a:t>, </a:t>
            </a:r>
            <a:r>
              <a:rPr lang="en-US" sz="4200" b="1" dirty="0" err="1"/>
              <a:t>M.Pd</a:t>
            </a:r>
            <a:r>
              <a:rPr lang="en-US" sz="4200" b="1" dirty="0"/>
              <a:t>.</a:t>
            </a:r>
            <a:endParaRPr lang="en-US" sz="4200" b="1" dirty="0"/>
          </a:p>
        </p:txBody>
      </p:sp>
      <p:pic>
        <p:nvPicPr>
          <p:cNvPr id="3074" name="Picture 2" descr="https://orbitdigitaldaily.com/wp-content/uploads/2022/06/WhatsApp-Image-2022-06-20-at-20.41.09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6013" r="7875" b="39838"/>
          <a:stretch/>
        </p:blipFill>
        <p:spPr bwMode="auto">
          <a:xfrm>
            <a:off x="5655094" y="3822811"/>
            <a:ext cx="2957561" cy="2439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40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743373" y="923367"/>
            <a:ext cx="5391647" cy="818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03"/>
              </a:lnSpc>
            </a:pPr>
            <a:r>
              <a:rPr lang="en-US" sz="5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Apa Itu Skripsi?</a:t>
            </a:r>
            <a:endParaRPr lang="en-US" sz="5200" dirty="0"/>
          </a:p>
        </p:txBody>
      </p:sp>
      <p:sp>
        <p:nvSpPr>
          <p:cNvPr id="5" name="Shape 1"/>
          <p:cNvSpPr/>
          <p:nvPr/>
        </p:nvSpPr>
        <p:spPr>
          <a:xfrm>
            <a:off x="142963" y="2202055"/>
            <a:ext cx="4332784" cy="4251959"/>
          </a:xfrm>
          <a:prstGeom prst="roundRect">
            <a:avLst>
              <a:gd name="adj" fmla="val 2588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6" name="Shape 2"/>
          <p:cNvSpPr/>
          <p:nvPr/>
        </p:nvSpPr>
        <p:spPr>
          <a:xfrm>
            <a:off x="419888" y="2472848"/>
            <a:ext cx="646970" cy="785974"/>
          </a:xfrm>
          <a:prstGeom prst="roundRect">
            <a:avLst>
              <a:gd name="adj" fmla="val 1343698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 3"/>
          <p:cNvSpPr/>
          <p:nvPr/>
        </p:nvSpPr>
        <p:spPr>
          <a:xfrm>
            <a:off x="1268253" y="2661193"/>
            <a:ext cx="2695766" cy="409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22"/>
              </a:lnSpc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Karya Ilmiah Akhir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419888" y="3705727"/>
            <a:ext cx="3544131" cy="2429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40"/>
              </a:lnSpc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Skripsi adalah karya tulis ilmiah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sebagai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tugas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akhir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program Sarjana (S1).</a:t>
            </a:r>
            <a:endParaRPr 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4742196" y="2202055"/>
            <a:ext cx="4642436" cy="4251959"/>
          </a:xfrm>
          <a:prstGeom prst="roundRect">
            <a:avLst>
              <a:gd name="adj" fmla="val 2588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10" name="Shape 6"/>
          <p:cNvSpPr/>
          <p:nvPr/>
        </p:nvSpPr>
        <p:spPr>
          <a:xfrm>
            <a:off x="5019122" y="2472848"/>
            <a:ext cx="646970" cy="785974"/>
          </a:xfrm>
          <a:prstGeom prst="roundRect">
            <a:avLst>
              <a:gd name="adj" fmla="val 1343698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 7"/>
          <p:cNvSpPr/>
          <p:nvPr/>
        </p:nvSpPr>
        <p:spPr>
          <a:xfrm>
            <a:off x="5867487" y="2644722"/>
            <a:ext cx="2695766" cy="409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22"/>
              </a:lnSpc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Pengembangan Ilmu</a:t>
            </a:r>
            <a:endParaRPr lang="en-US" sz="2800" dirty="0"/>
          </a:p>
        </p:txBody>
      </p:sp>
      <p:sp>
        <p:nvSpPr>
          <p:cNvPr id="12" name="Text 8"/>
          <p:cNvSpPr/>
          <p:nvPr/>
        </p:nvSpPr>
        <p:spPr>
          <a:xfrm>
            <a:off x="5121291" y="3705726"/>
            <a:ext cx="3884246" cy="242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40"/>
              </a:lnSpc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Hasil penelitian mandiri yang mengkaji suatu permasalahan ilmiah dalam bidang Pendidikan Matematika.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9557997" y="2153929"/>
            <a:ext cx="4470824" cy="4251959"/>
          </a:xfrm>
          <a:prstGeom prst="roundRect">
            <a:avLst>
              <a:gd name="adj" fmla="val 2588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14" name="Shape 10"/>
          <p:cNvSpPr/>
          <p:nvPr/>
        </p:nvSpPr>
        <p:spPr>
          <a:xfrm>
            <a:off x="9834923" y="2424722"/>
            <a:ext cx="646970" cy="785974"/>
          </a:xfrm>
          <a:prstGeom prst="roundRect">
            <a:avLst>
              <a:gd name="adj" fmla="val 1343698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ext 11"/>
          <p:cNvSpPr/>
          <p:nvPr/>
        </p:nvSpPr>
        <p:spPr>
          <a:xfrm>
            <a:off x="10659225" y="2624818"/>
            <a:ext cx="2695766" cy="409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22"/>
              </a:lnSpc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Uji Kompetensi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9834923" y="3705727"/>
            <a:ext cx="4025456" cy="2429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40"/>
              </a:lnSpc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Pembuktian kemampuan mahasiswa dalam mengaplikasikan pengetahuan, analisis, dan metodologi penelitian.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1268253" y="6508107"/>
            <a:ext cx="11846168" cy="83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3600" b="1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Skripsi</a:t>
            </a:r>
            <a:r>
              <a:rPr lang="en-US" sz="28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menjadi</a:t>
            </a:r>
            <a:r>
              <a:rPr lang="en-US" sz="28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>
                <a:latin typeface="Inter" pitchFamily="34" charset="0"/>
                <a:ea typeface="Inter" pitchFamily="34" charset="-122"/>
                <a:cs typeface="Inter" pitchFamily="34" charset="-120"/>
              </a:rPr>
              <a:t>puncak dari perjalanan studi Anda, menunjukkan kematangan akademik dan kontribusi terhadap keilmuan.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618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6905" y="707914"/>
            <a:ext cx="889254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Landasan Ditetapkannya Skripsi</a:t>
            </a:r>
            <a:endParaRPr lang="en-US" sz="4450" dirty="0"/>
          </a:p>
        </p:txBody>
      </p:sp>
      <p:sp>
        <p:nvSpPr>
          <p:cNvPr id="4" name="Shape 2"/>
          <p:cNvSpPr/>
          <p:nvPr/>
        </p:nvSpPr>
        <p:spPr>
          <a:xfrm>
            <a:off x="312530" y="2038388"/>
            <a:ext cx="510302" cy="510302"/>
          </a:xfrm>
          <a:prstGeom prst="roundRect">
            <a:avLst>
              <a:gd name="adj" fmla="val 18669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sp>
      <p:sp>
        <p:nvSpPr>
          <p:cNvPr id="5" name="Text 3"/>
          <p:cNvSpPr/>
          <p:nvPr/>
        </p:nvSpPr>
        <p:spPr>
          <a:xfrm>
            <a:off x="1049646" y="2116255"/>
            <a:ext cx="424314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Peraturan Pendidikan Nasional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49646" y="2606674"/>
            <a:ext cx="564249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Sesuai dengan standar kurikulum pendidikan tinggi di Indonesia, skripsi adalah bentuk akhir penilaian kompetensi lulusan.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023750" y="2038388"/>
            <a:ext cx="510302" cy="510302"/>
          </a:xfrm>
          <a:prstGeom prst="roundRect">
            <a:avLst>
              <a:gd name="adj" fmla="val 18669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sp>
      <p:sp>
        <p:nvSpPr>
          <p:cNvPr id="8" name="Text 6"/>
          <p:cNvSpPr/>
          <p:nvPr/>
        </p:nvSpPr>
        <p:spPr>
          <a:xfrm>
            <a:off x="7760866" y="2116255"/>
            <a:ext cx="54362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Pengembangan Kemampuan Akademik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7760866" y="2606674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Melatih mahasiswa dalam berpikir kritis, sistematis, dan logis dalam memecahkan masalah ilmiah.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12530" y="4630269"/>
            <a:ext cx="510302" cy="510302"/>
          </a:xfrm>
          <a:prstGeom prst="roundRect">
            <a:avLst>
              <a:gd name="adj" fmla="val 18669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sp>
      <p:sp>
        <p:nvSpPr>
          <p:cNvPr id="11" name="Text 9"/>
          <p:cNvSpPr/>
          <p:nvPr/>
        </p:nvSpPr>
        <p:spPr>
          <a:xfrm>
            <a:off x="1049646" y="47081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Kontribusi Keilmuan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049646" y="5198554"/>
            <a:ext cx="5642491" cy="1900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latin typeface="Inter"/>
                <a:ea typeface="Inter"/>
                <a:cs typeface="Inter" pitchFamily="34" charset="-120"/>
              </a:rPr>
              <a:t>Mendorong mahasiswa </a:t>
            </a:r>
            <a:r>
              <a:rPr lang="en-US" sz="2400" dirty="0" err="1">
                <a:latin typeface="Inter"/>
                <a:ea typeface="Inter"/>
                <a:cs typeface="Inter" pitchFamily="34" charset="-120"/>
              </a:rPr>
              <a:t>untuk</a:t>
            </a:r>
            <a:r>
              <a:rPr lang="en-US" sz="2400" dirty="0">
                <a:latin typeface="Inter"/>
                <a:ea typeface="Inter"/>
                <a:cs typeface="Inter" pitchFamily="34" charset="-120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mengaplikasikan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bidang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keahliannya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 smtClean="0">
                <a:latin typeface="Inter"/>
                <a:ea typeface="Inter"/>
              </a:rPr>
              <a:t>dalam</a:t>
            </a:r>
            <a:r>
              <a:rPr lang="en-US" sz="2400" dirty="0" smtClean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penyelesaian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masalah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serta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mampu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beradaptasi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terhadap</a:t>
            </a:r>
            <a:r>
              <a:rPr lang="en-US" sz="2400" dirty="0">
                <a:latin typeface="Inter"/>
                <a:ea typeface="Inter"/>
              </a:rPr>
              <a:t> </a:t>
            </a:r>
            <a:r>
              <a:rPr lang="en-US" sz="2400" dirty="0" err="1">
                <a:latin typeface="Inter"/>
                <a:ea typeface="Inter"/>
              </a:rPr>
              <a:t>situasi</a:t>
            </a:r>
            <a:r>
              <a:rPr lang="en-US" sz="2400" dirty="0">
                <a:latin typeface="Inter"/>
                <a:ea typeface="Inter"/>
              </a:rPr>
              <a:t> yang </a:t>
            </a:r>
            <a:r>
              <a:rPr lang="en-US" sz="2400" dirty="0" err="1">
                <a:latin typeface="Inter"/>
                <a:ea typeface="Inter"/>
              </a:rPr>
              <a:t>dihadapi</a:t>
            </a:r>
            <a:r>
              <a:rPr lang="en-US" sz="2400" dirty="0" smtClean="0">
                <a:latin typeface="Inter"/>
                <a:ea typeface="Inter"/>
              </a:rPr>
              <a:t>.</a:t>
            </a:r>
            <a:endParaRPr lang="en-US" sz="2400" dirty="0">
              <a:latin typeface="Inter"/>
              <a:ea typeface="Inter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023750" y="4630269"/>
            <a:ext cx="510302" cy="510302"/>
          </a:xfrm>
          <a:prstGeom prst="roundRect">
            <a:avLst>
              <a:gd name="adj" fmla="val 18669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sp>
      <p:sp>
        <p:nvSpPr>
          <p:cNvPr id="14" name="Text 12"/>
          <p:cNvSpPr/>
          <p:nvPr/>
        </p:nvSpPr>
        <p:spPr>
          <a:xfrm>
            <a:off x="7760866" y="47081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Persiapan Karir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7760866" y="5198555"/>
            <a:ext cx="5642610" cy="190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Membekali mahasiswa dengan keterampilan penelitian yang relevan untuk karir sebagai pendidik, peneliti, atau profesi lainnya.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80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821" y="385011"/>
            <a:ext cx="13595684" cy="1285914"/>
          </a:xfrm>
        </p:spPr>
        <p:txBody>
          <a:bodyPr>
            <a:normAutofit/>
          </a:bodyPr>
          <a:lstStyle/>
          <a:p>
            <a:pPr algn="ctr"/>
            <a:r>
              <a:rPr lang="en-US" sz="3700" dirty="0" err="1" smtClean="0">
                <a:latin typeface="Arial Rounded MT Bold" pitchFamily="34" charset="0"/>
              </a:rPr>
              <a:t>Jenjang</a:t>
            </a:r>
            <a:r>
              <a:rPr lang="en-US" sz="3700" dirty="0" smtClean="0">
                <a:latin typeface="Arial Rounded MT Bold" pitchFamily="34" charset="0"/>
              </a:rPr>
              <a:t> </a:t>
            </a:r>
            <a:r>
              <a:rPr lang="en-US" sz="3700" dirty="0" err="1" smtClean="0">
                <a:latin typeface="Arial Rounded MT Bold" pitchFamily="34" charset="0"/>
              </a:rPr>
              <a:t>Kualifikasi</a:t>
            </a:r>
            <a:r>
              <a:rPr lang="en-US" sz="3700" dirty="0" smtClean="0">
                <a:latin typeface="Arial Rounded MT Bold" pitchFamily="34" charset="0"/>
              </a:rPr>
              <a:t> KKNI</a:t>
            </a:r>
            <a:br>
              <a:rPr lang="en-US" sz="3700" dirty="0" smtClean="0">
                <a:latin typeface="Arial Rounded MT Bold" pitchFamily="34" charset="0"/>
              </a:rPr>
            </a:br>
            <a:r>
              <a:rPr lang="en-US" sz="3700" dirty="0" smtClean="0">
                <a:latin typeface="Arial Rounded MT Bold" pitchFamily="34" charset="0"/>
              </a:rPr>
              <a:t>(</a:t>
            </a:r>
            <a:r>
              <a:rPr lang="it-IT" sz="4000" dirty="0" smtClean="0">
                <a:latin typeface="Arial Rounded MT Bold" pitchFamily="34" charset="0"/>
              </a:rPr>
              <a:t>Kerangka </a:t>
            </a:r>
            <a:r>
              <a:rPr lang="it-IT" sz="4000" dirty="0">
                <a:latin typeface="Arial Rounded MT Bold" pitchFamily="34" charset="0"/>
              </a:rPr>
              <a:t>Kualifikasi Nasional </a:t>
            </a:r>
            <a:r>
              <a:rPr lang="it-IT" sz="4000" dirty="0" smtClean="0">
                <a:latin typeface="Arial Rounded MT Bold" pitchFamily="34" charset="0"/>
              </a:rPr>
              <a:t>Indonesia)</a:t>
            </a:r>
            <a:endParaRPr lang="en-US" sz="3700" dirty="0">
              <a:latin typeface="Arial Rounded MT 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107" t="31155" r="39019" b="20053"/>
          <a:stretch/>
        </p:blipFill>
        <p:spPr>
          <a:xfrm>
            <a:off x="299381" y="1859694"/>
            <a:ext cx="9349946" cy="59897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8401" y="2653962"/>
            <a:ext cx="3922294" cy="44012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Kerangka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sembilan</a:t>
            </a:r>
            <a:r>
              <a:rPr lang="en-US" sz="2800" dirty="0"/>
              <a:t> </a:t>
            </a:r>
            <a:r>
              <a:rPr lang="en-US" sz="2800" dirty="0" err="1"/>
              <a:t>jenjang</a:t>
            </a:r>
            <a:r>
              <a:rPr lang="en-US" sz="2800" dirty="0"/>
              <a:t> </a:t>
            </a:r>
            <a:r>
              <a:rPr lang="en-US" sz="2800" dirty="0" err="1"/>
              <a:t>kualifikasi</a:t>
            </a:r>
            <a:r>
              <a:rPr lang="en-US" sz="2800" dirty="0"/>
              <a:t>,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tingkat</a:t>
            </a:r>
            <a:r>
              <a:rPr lang="en-US" sz="2800" dirty="0"/>
              <a:t> </a:t>
            </a:r>
            <a:r>
              <a:rPr lang="en-US" sz="2800" dirty="0" err="1"/>
              <a:t>terendah</a:t>
            </a:r>
            <a:r>
              <a:rPr lang="en-US" sz="2800" dirty="0"/>
              <a:t> </a:t>
            </a:r>
            <a:r>
              <a:rPr lang="en-US" sz="2800" dirty="0" err="1"/>
              <a:t>hingga</a:t>
            </a:r>
            <a:r>
              <a:rPr lang="en-US" sz="2800" dirty="0"/>
              <a:t> </a:t>
            </a:r>
            <a:r>
              <a:rPr lang="en-US" sz="2800" dirty="0" err="1"/>
              <a:t>tertinggi</a:t>
            </a:r>
            <a:r>
              <a:rPr lang="en-US" sz="2800" dirty="0"/>
              <a:t>, yang </a:t>
            </a:r>
            <a:r>
              <a:rPr lang="en-US" sz="2800" dirty="0" err="1"/>
              <a:t>masing-masing</a:t>
            </a:r>
            <a:r>
              <a:rPr lang="en-US" sz="2800" dirty="0"/>
              <a:t> </a:t>
            </a:r>
            <a:r>
              <a:rPr lang="en-US" sz="2800" dirty="0" err="1"/>
              <a:t>dijelaskan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deskriptor</a:t>
            </a:r>
            <a:r>
              <a:rPr lang="en-US" sz="2800" dirty="0"/>
              <a:t> </a:t>
            </a:r>
            <a:r>
              <a:rPr lang="en-US" sz="2800" dirty="0" err="1"/>
              <a:t>kemampuan</a:t>
            </a:r>
            <a:r>
              <a:rPr lang="en-US" sz="2800" dirty="0"/>
              <a:t>, </a:t>
            </a:r>
            <a:r>
              <a:rPr lang="en-US" sz="2800" dirty="0" err="1"/>
              <a:t>lingkup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, </a:t>
            </a:r>
            <a:r>
              <a:rPr lang="en-US" sz="2800" dirty="0" err="1"/>
              <a:t>pengetahuan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39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30553"/>
              </p:ext>
            </p:extLst>
          </p:nvPr>
        </p:nvGraphicFramePr>
        <p:xfrm>
          <a:off x="336883" y="1315340"/>
          <a:ext cx="13764127" cy="5616073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3764127"/>
              </a:tblGrid>
              <a:tr h="1473401"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 err="1">
                          <a:effectLst/>
                        </a:rPr>
                        <a:t>Mampu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mengaplikasikan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bidang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keahliannya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dan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memanfaatkan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ilmu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pengetahuan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teknologi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dan</a:t>
                      </a:r>
                      <a:r>
                        <a:rPr lang="en-US" sz="2800" dirty="0">
                          <a:effectLst/>
                        </a:rPr>
                        <a:t>/</a:t>
                      </a:r>
                      <a:r>
                        <a:rPr lang="en-US" sz="2800" dirty="0" err="1">
                          <a:effectLst/>
                        </a:rPr>
                        <a:t>atau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seni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pada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bidangnya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dalam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penyelesaian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masalah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serta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mampu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beradaptasi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terhadap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situasi</a:t>
                      </a:r>
                      <a:r>
                        <a:rPr lang="en-US" sz="2800" dirty="0">
                          <a:effectLst/>
                        </a:rPr>
                        <a:t> yang </a:t>
                      </a:r>
                      <a:r>
                        <a:rPr lang="en-US" sz="2800" dirty="0" err="1">
                          <a:effectLst/>
                        </a:rPr>
                        <a:t>dihadapi</a:t>
                      </a:r>
                      <a:r>
                        <a:rPr lang="en-US" sz="2800" dirty="0">
                          <a:effectLst/>
                        </a:rPr>
                        <a:t>.</a:t>
                      </a:r>
                    </a:p>
                  </a:txBody>
                  <a:tcPr marL="63680" marR="63680" marT="31840" marB="31840" anchor="ctr"/>
                </a:tc>
              </a:tr>
              <a:tr h="1752151"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 err="1">
                          <a:effectLst/>
                        </a:rPr>
                        <a:t>Menguasai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konsep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teoretis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bidang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pengetahuan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tertentu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secara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umum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dan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konsep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teoretis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bagian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khusus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dalam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bidang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pengetahuan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tersebut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secara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mendalam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serta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mampu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memformulasikan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penyelesaian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masalah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prosedural</a:t>
                      </a:r>
                      <a:r>
                        <a:rPr lang="en-US" sz="2800" dirty="0">
                          <a:effectLst/>
                        </a:rPr>
                        <a:t>.</a:t>
                      </a:r>
                    </a:p>
                  </a:txBody>
                  <a:tcPr marL="63680" marR="63680" marT="31840" marB="31840" anchor="ctr"/>
                </a:tc>
              </a:tr>
              <a:tr h="1473401">
                <a:tc>
                  <a:txBody>
                    <a:bodyPr/>
                    <a:lstStyle/>
                    <a:p>
                      <a:pPr fontAlgn="t"/>
                      <a:r>
                        <a:rPr lang="en-US" sz="2800">
                          <a:effectLst/>
                        </a:rPr>
                        <a:t>Mampu mengambil keputusan yang tepat berdasarkan analisis informasi dan data, dan mampu memberikan petunjuk dalam memilih berbagai alternatif solusi secara mandiri dan kelompok.</a:t>
                      </a:r>
                    </a:p>
                  </a:txBody>
                  <a:tcPr marL="63680" marR="63680" marT="31840" marB="31840" anchor="ctr"/>
                </a:tc>
              </a:tr>
              <a:tr h="915898">
                <a:tc>
                  <a:txBody>
                    <a:bodyPr/>
                    <a:lstStyle/>
                    <a:p>
                      <a:pPr fontAlgn="t"/>
                      <a:r>
                        <a:rPr lang="es-ES" sz="2800" dirty="0" err="1">
                          <a:effectLst/>
                        </a:rPr>
                        <a:t>Bertanggung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jawab</a:t>
                      </a:r>
                      <a:r>
                        <a:rPr lang="es-ES" sz="2800" dirty="0">
                          <a:effectLst/>
                        </a:rPr>
                        <a:t> pada </a:t>
                      </a:r>
                      <a:r>
                        <a:rPr lang="es-ES" sz="2800" dirty="0" err="1">
                          <a:effectLst/>
                        </a:rPr>
                        <a:t>pekerjaan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sendiri</a:t>
                      </a:r>
                      <a:r>
                        <a:rPr lang="es-ES" sz="2800" dirty="0">
                          <a:effectLst/>
                        </a:rPr>
                        <a:t> dan </a:t>
                      </a:r>
                      <a:r>
                        <a:rPr lang="es-ES" sz="2800" dirty="0" err="1">
                          <a:effectLst/>
                        </a:rPr>
                        <a:t>dapat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diberi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tanggung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jawab</a:t>
                      </a:r>
                      <a:r>
                        <a:rPr lang="es-ES" sz="2800" dirty="0">
                          <a:effectLst/>
                        </a:rPr>
                        <a:t> atas </a:t>
                      </a:r>
                      <a:r>
                        <a:rPr lang="es-ES" sz="2800" dirty="0" err="1">
                          <a:effectLst/>
                        </a:rPr>
                        <a:t>pencapaian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hasil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kerja</a:t>
                      </a:r>
                      <a:r>
                        <a:rPr lang="es-ES" sz="2800" dirty="0">
                          <a:effectLst/>
                        </a:rPr>
                        <a:t> </a:t>
                      </a:r>
                      <a:r>
                        <a:rPr lang="es-ES" sz="2800" dirty="0" err="1">
                          <a:effectLst/>
                        </a:rPr>
                        <a:t>organisasi</a:t>
                      </a:r>
                      <a:r>
                        <a:rPr lang="es-ES" sz="2800" dirty="0">
                          <a:effectLst/>
                        </a:rPr>
                        <a:t>.</a:t>
                      </a:r>
                    </a:p>
                  </a:txBody>
                  <a:tcPr marL="63680" marR="63680" marT="31840" marB="31840" anchor="ctr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532234"/>
              </p:ext>
            </p:extLst>
          </p:nvPr>
        </p:nvGraphicFramePr>
        <p:xfrm>
          <a:off x="417212" y="497021"/>
          <a:ext cx="13683798" cy="51363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561266"/>
                <a:gridCol w="4561266"/>
                <a:gridCol w="4561266"/>
              </a:tblGrid>
              <a:tr h="51363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D4 atau S1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effectLst/>
                        </a:rPr>
                        <a:t>Teknisi</a:t>
                      </a:r>
                      <a:r>
                        <a:rPr lang="en-US" dirty="0">
                          <a:effectLst/>
                        </a:rPr>
                        <a:t>/ </a:t>
                      </a:r>
                      <a:r>
                        <a:rPr lang="en-US" dirty="0" err="1">
                          <a:effectLst/>
                        </a:rPr>
                        <a:t>Analis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852863" y="7266286"/>
            <a:ext cx="10659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https://</a:t>
            </a:r>
            <a:r>
              <a:rPr lang="en-US" sz="2800" dirty="0" smtClean="0">
                <a:solidFill>
                  <a:srgbClr val="0070C0"/>
                </a:solidFill>
              </a:rPr>
              <a:t>skkni.kemnaker.go.id/tentang-kkni/jenjang-deskripsi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64" y="819423"/>
            <a:ext cx="14078879" cy="401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43969" y="6389680"/>
            <a:ext cx="5670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https://pmm.uinsu.ac.id/profil-2/</a:t>
            </a:r>
          </a:p>
        </p:txBody>
      </p:sp>
    </p:spTree>
    <p:extLst>
      <p:ext uri="{BB962C8B-B14F-4D97-AF65-F5344CB8AC3E}">
        <p14:creationId xmlns:p14="http://schemas.microsoft.com/office/powerpoint/2010/main" val="151045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44" y="251883"/>
            <a:ext cx="13000539" cy="90314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Level </a:t>
            </a:r>
            <a:r>
              <a:rPr lang="en-US" b="1" dirty="0" err="1" smtClean="0"/>
              <a:t>Penelitian</a:t>
            </a:r>
            <a:r>
              <a:rPr lang="en-US" b="1" dirty="0" smtClean="0"/>
              <a:t> S1, S2, </a:t>
            </a:r>
            <a:r>
              <a:rPr lang="en-US" b="1" dirty="0" err="1" smtClean="0"/>
              <a:t>dan</a:t>
            </a:r>
            <a:r>
              <a:rPr lang="en-US" b="1" dirty="0" smtClean="0"/>
              <a:t> S3</a:t>
            </a:r>
            <a:endParaRPr lang="en-US" b="1" dirty="0"/>
          </a:p>
        </p:txBody>
      </p:sp>
      <p:sp>
        <p:nvSpPr>
          <p:cNvPr id="6" name="AutoShape 6" descr="CARA MUDAH MENULIS SKRIPSI, TESIS DAN DISERTASI - ppt download"/>
          <p:cNvSpPr>
            <a:spLocks noChangeAspect="1" noChangeArrowheads="1"/>
          </p:cNvSpPr>
          <p:nvPr/>
        </p:nvSpPr>
        <p:spPr bwMode="auto">
          <a:xfrm>
            <a:off x="1438634" y="3048379"/>
            <a:ext cx="1722349" cy="168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149" tIns="53575" rIns="107149" bIns="5357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613" t="22155" r="6738" b="12220"/>
          <a:stretch/>
        </p:blipFill>
        <p:spPr>
          <a:xfrm>
            <a:off x="982491" y="1368329"/>
            <a:ext cx="12252246" cy="6577768"/>
          </a:xfrm>
          <a:prstGeom prst="rect">
            <a:avLst/>
          </a:prstGeom>
        </p:spPr>
      </p:pic>
      <p:sp>
        <p:nvSpPr>
          <p:cNvPr id="8" name="AutoShape 8" descr="Biar Gak Bingung Lagi, Sini Mahasiswa Akhir Aku Beritahu Level ..."/>
          <p:cNvSpPr>
            <a:spLocks noChangeAspect="1" noChangeArrowheads="1"/>
          </p:cNvSpPr>
          <p:nvPr/>
        </p:nvSpPr>
        <p:spPr bwMode="auto">
          <a:xfrm>
            <a:off x="10915532" y="3652750"/>
            <a:ext cx="877607" cy="85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149" tIns="53575" rIns="107149" bIns="5357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5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468453"/>
            <a:ext cx="10681335" cy="85502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KOMPONEN SKRIPSI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228" y="1491916"/>
            <a:ext cx="13856846" cy="619650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tx1"/>
                </a:solidFill>
              </a:rPr>
              <a:t>BAB I PENDAHULUAN</a:t>
            </a:r>
            <a:r>
              <a:rPr lang="en-US" dirty="0" smtClean="0">
                <a:solidFill>
                  <a:schemeClr val="tx1"/>
                </a:solidFill>
              </a:rPr>
              <a:t>: (</a:t>
            </a:r>
            <a:r>
              <a:rPr lang="en-US" dirty="0" err="1" smtClean="0">
                <a:solidFill>
                  <a:schemeClr val="tx1"/>
                </a:solidFill>
              </a:rPr>
              <a:t>Latar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belakang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masalah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identifikasi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masalah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batasan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masalah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rumusan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masalah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tujuan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manfaat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chemeClr val="tx1"/>
                </a:solidFill>
              </a:rPr>
              <a:t>BAB II KAJIAN TEORI/ TINJAUAN PUSTAKA</a:t>
            </a:r>
            <a:r>
              <a:rPr lang="en-US" dirty="0" smtClean="0">
                <a:solidFill>
                  <a:schemeClr val="tx1"/>
                </a:solidFill>
              </a:rPr>
              <a:t>: (</a:t>
            </a:r>
            <a:r>
              <a:rPr lang="en-US" dirty="0" err="1" smtClean="0">
                <a:solidFill>
                  <a:schemeClr val="tx1"/>
                </a:solidFill>
              </a:rPr>
              <a:t>Kerangka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teori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kaitkan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integrasi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keislaman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kerangka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berpikir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kerangka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konseptual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hipotesis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chemeClr val="tx1"/>
                </a:solidFill>
              </a:rPr>
              <a:t>BAB III METODE PENELITIAN</a:t>
            </a:r>
            <a:r>
              <a:rPr lang="en-US" dirty="0" smtClean="0">
                <a:solidFill>
                  <a:schemeClr val="tx1"/>
                </a:solidFill>
              </a:rPr>
              <a:t>: (</a:t>
            </a:r>
            <a:r>
              <a:rPr lang="en-US" dirty="0" err="1" smtClean="0">
                <a:solidFill>
                  <a:schemeClr val="tx1"/>
                </a:solidFill>
              </a:rPr>
              <a:t>Waktu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tempat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jenis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populasi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sampel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teknik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pengambilan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sampel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prosedur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teknik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pengumpulan</a:t>
            </a:r>
            <a:r>
              <a:rPr lang="en-US" dirty="0" smtClean="0">
                <a:solidFill>
                  <a:schemeClr val="tx1"/>
                </a:solidFill>
              </a:rPr>
              <a:t> data, instrument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teknik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analisa</a:t>
            </a:r>
            <a:r>
              <a:rPr lang="en-US" dirty="0" smtClean="0">
                <a:solidFill>
                  <a:schemeClr val="tx1"/>
                </a:solidFill>
              </a:rPr>
              <a:t> data)</a:t>
            </a:r>
          </a:p>
          <a:p>
            <a:pPr algn="just"/>
            <a:r>
              <a:rPr lang="en-US" b="1" dirty="0" smtClean="0">
                <a:solidFill>
                  <a:schemeClr val="tx1"/>
                </a:solidFill>
              </a:rPr>
              <a:t>BAB IV HASIL DAN PEMBAHASAN</a:t>
            </a:r>
            <a:r>
              <a:rPr lang="en-US" dirty="0" smtClean="0">
                <a:solidFill>
                  <a:schemeClr val="tx1"/>
                </a:solidFill>
              </a:rPr>
              <a:t>: (</a:t>
            </a:r>
            <a:r>
              <a:rPr lang="en-US" dirty="0" err="1" smtClean="0">
                <a:solidFill>
                  <a:schemeClr val="tx1"/>
                </a:solidFill>
              </a:rPr>
              <a:t>Hasil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pembahasan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kaitkan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teori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relevan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terdahulu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kelemahan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keterbatasan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chemeClr val="tx1"/>
                </a:solidFill>
              </a:rPr>
              <a:t>BAB V </a:t>
            </a:r>
            <a:r>
              <a:rPr lang="en-US" b="1" dirty="0" smtClean="0">
                <a:solidFill>
                  <a:schemeClr val="tx1"/>
                </a:solidFill>
              </a:rPr>
              <a:t>PENUTUP </a:t>
            </a:r>
            <a:r>
              <a:rPr lang="en-US" dirty="0" smtClean="0">
                <a:solidFill>
                  <a:schemeClr val="tx1"/>
                </a:solidFill>
              </a:rPr>
              <a:t>: (</a:t>
            </a:r>
            <a:r>
              <a:rPr lang="en-US" dirty="0" err="1" smtClean="0">
                <a:solidFill>
                  <a:schemeClr val="tx1"/>
                </a:solidFill>
              </a:rPr>
              <a:t>Kesimpulan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Saran)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Daftar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Pustaka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Zotero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atau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Mendeley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chemeClr val="tx1"/>
                </a:solidFill>
              </a:rPr>
              <a:t>LAMPIRAN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4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268370" y="695206"/>
            <a:ext cx="12168664" cy="647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4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Jenis Penelitian Prodi Pendidikan Matematika S1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371954" y="1591806"/>
            <a:ext cx="13179266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latin typeface="Inter" pitchFamily="34" charset="0"/>
                <a:ea typeface="Inter" pitchFamily="34" charset="-122"/>
                <a:cs typeface="Inter" pitchFamily="34" charset="-120"/>
              </a:rPr>
              <a:t>Ada beragam jenis penelitian yang dapat Anda pilih, disesuaikan dengan permasalahan yang ingin Anda kaji: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268370" y="2296303"/>
            <a:ext cx="6485930" cy="2540391"/>
          </a:xfrm>
          <a:prstGeom prst="roundRect">
            <a:avLst>
              <a:gd name="adj" fmla="val 5007"/>
            </a:avLst>
          </a:prstGeom>
          <a:solidFill>
            <a:srgbClr val="FFFFFF"/>
          </a:solidFill>
          <a:ln/>
        </p:spPr>
      </p:sp>
      <p:sp>
        <p:nvSpPr>
          <p:cNvPr id="7" name="Shape 3"/>
          <p:cNvSpPr/>
          <p:nvPr/>
        </p:nvSpPr>
        <p:spPr>
          <a:xfrm>
            <a:off x="268370" y="2273444"/>
            <a:ext cx="6485930" cy="91440"/>
          </a:xfrm>
          <a:prstGeom prst="roundRect">
            <a:avLst>
              <a:gd name="adj" fmla="val 95224"/>
            </a:avLst>
          </a:prstGeom>
          <a:solidFill>
            <a:srgbClr val="4950BC"/>
          </a:solidFill>
          <a:ln/>
        </p:spPr>
      </p:sp>
      <p:sp>
        <p:nvSpPr>
          <p:cNvPr id="8" name="Shape 4"/>
          <p:cNvSpPr/>
          <p:nvPr/>
        </p:nvSpPr>
        <p:spPr>
          <a:xfrm>
            <a:off x="3200343" y="1985432"/>
            <a:ext cx="621863" cy="621863"/>
          </a:xfrm>
          <a:prstGeom prst="roundRect">
            <a:avLst>
              <a:gd name="adj" fmla="val 147042"/>
            </a:avLst>
          </a:prstGeom>
          <a:solidFill>
            <a:srgbClr val="4950BC"/>
          </a:solidFill>
          <a:ln/>
        </p:spPr>
      </p:sp>
      <p:sp>
        <p:nvSpPr>
          <p:cNvPr id="9" name="Text 5"/>
          <p:cNvSpPr/>
          <p:nvPr/>
        </p:nvSpPr>
        <p:spPr>
          <a:xfrm>
            <a:off x="3386914" y="2140928"/>
            <a:ext cx="24872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498518" y="2814583"/>
            <a:ext cx="2644735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Penelitian Kuantitatif</a:t>
            </a:r>
            <a:endParaRPr lang="en-US" sz="3200" dirty="0"/>
          </a:p>
        </p:txBody>
      </p:sp>
      <p:sp>
        <p:nvSpPr>
          <p:cNvPr id="11" name="Text 7"/>
          <p:cNvSpPr/>
          <p:nvPr/>
        </p:nvSpPr>
        <p:spPr>
          <a:xfrm>
            <a:off x="498518" y="3262854"/>
            <a:ext cx="6025634" cy="1769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Menggunakan data berupa angka, analisis statistik, untuk menguji hipotesis dan mencari hubungan antar variabel. Contoh: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Eksperimen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Semu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Korelasional.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6961587" y="2296304"/>
            <a:ext cx="6486049" cy="2540390"/>
          </a:xfrm>
          <a:prstGeom prst="roundRect">
            <a:avLst>
              <a:gd name="adj" fmla="val 5007"/>
            </a:avLst>
          </a:prstGeom>
          <a:solidFill>
            <a:srgbClr val="FFFFFF"/>
          </a:solidFill>
          <a:ln/>
        </p:spPr>
      </p:sp>
      <p:sp>
        <p:nvSpPr>
          <p:cNvPr id="13" name="Shape 9"/>
          <p:cNvSpPr/>
          <p:nvPr/>
        </p:nvSpPr>
        <p:spPr>
          <a:xfrm>
            <a:off x="6961587" y="2273444"/>
            <a:ext cx="6486049" cy="91440"/>
          </a:xfrm>
          <a:prstGeom prst="roundRect">
            <a:avLst>
              <a:gd name="adj" fmla="val 95224"/>
            </a:avLst>
          </a:prstGeom>
          <a:solidFill>
            <a:srgbClr val="4950BC"/>
          </a:solidFill>
          <a:ln/>
        </p:spPr>
      </p:sp>
      <p:sp>
        <p:nvSpPr>
          <p:cNvPr id="14" name="Shape 10"/>
          <p:cNvSpPr/>
          <p:nvPr/>
        </p:nvSpPr>
        <p:spPr>
          <a:xfrm>
            <a:off x="9893680" y="1985432"/>
            <a:ext cx="621863" cy="621863"/>
          </a:xfrm>
          <a:prstGeom prst="roundRect">
            <a:avLst>
              <a:gd name="adj" fmla="val 147042"/>
            </a:avLst>
          </a:prstGeom>
          <a:solidFill>
            <a:srgbClr val="4950BC"/>
          </a:solidFill>
          <a:ln/>
        </p:spPr>
      </p:sp>
      <p:sp>
        <p:nvSpPr>
          <p:cNvPr id="15" name="Text 11"/>
          <p:cNvSpPr/>
          <p:nvPr/>
        </p:nvSpPr>
        <p:spPr>
          <a:xfrm>
            <a:off x="10080251" y="2140928"/>
            <a:ext cx="24872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7191735" y="2814583"/>
            <a:ext cx="2591395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Penelitian Kualitatif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7191735" y="3262854"/>
            <a:ext cx="6025753" cy="1224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Menggali makna mendalam dari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fenomena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dengan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deskripsi naratif. Contoh: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Studi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Literatur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Etnografi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Analisis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400" dirty="0"/>
          </a:p>
        </p:txBody>
      </p:sp>
      <p:sp>
        <p:nvSpPr>
          <p:cNvPr id="18" name="Shape 14"/>
          <p:cNvSpPr/>
          <p:nvPr/>
        </p:nvSpPr>
        <p:spPr>
          <a:xfrm>
            <a:off x="268370" y="5342811"/>
            <a:ext cx="6485930" cy="2405526"/>
          </a:xfrm>
          <a:prstGeom prst="roundRect">
            <a:avLst>
              <a:gd name="adj" fmla="val 5007"/>
            </a:avLst>
          </a:prstGeom>
          <a:solidFill>
            <a:srgbClr val="FFFFFF"/>
          </a:solidFill>
          <a:ln/>
        </p:spPr>
      </p:sp>
      <p:sp>
        <p:nvSpPr>
          <p:cNvPr id="19" name="Shape 15"/>
          <p:cNvSpPr/>
          <p:nvPr/>
        </p:nvSpPr>
        <p:spPr>
          <a:xfrm>
            <a:off x="268370" y="5319951"/>
            <a:ext cx="6485930" cy="91440"/>
          </a:xfrm>
          <a:prstGeom prst="roundRect">
            <a:avLst>
              <a:gd name="adj" fmla="val 95224"/>
            </a:avLst>
          </a:prstGeom>
          <a:solidFill>
            <a:srgbClr val="4950BC"/>
          </a:solidFill>
          <a:ln/>
        </p:spPr>
      </p:sp>
      <p:sp>
        <p:nvSpPr>
          <p:cNvPr id="20" name="Shape 16"/>
          <p:cNvSpPr/>
          <p:nvPr/>
        </p:nvSpPr>
        <p:spPr>
          <a:xfrm>
            <a:off x="3200343" y="5031938"/>
            <a:ext cx="621863" cy="621863"/>
          </a:xfrm>
          <a:prstGeom prst="roundRect">
            <a:avLst>
              <a:gd name="adj" fmla="val 147042"/>
            </a:avLst>
          </a:prstGeom>
          <a:solidFill>
            <a:srgbClr val="4950BC"/>
          </a:solidFill>
          <a:ln/>
        </p:spPr>
      </p:sp>
      <p:sp>
        <p:nvSpPr>
          <p:cNvPr id="21" name="Text 17"/>
          <p:cNvSpPr/>
          <p:nvPr/>
        </p:nvSpPr>
        <p:spPr>
          <a:xfrm>
            <a:off x="3386914" y="5187434"/>
            <a:ext cx="24872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800" dirty="0"/>
          </a:p>
        </p:txBody>
      </p:sp>
      <p:sp>
        <p:nvSpPr>
          <p:cNvPr id="22" name="Text 18"/>
          <p:cNvSpPr/>
          <p:nvPr/>
        </p:nvSpPr>
        <p:spPr>
          <a:xfrm>
            <a:off x="498518" y="5861090"/>
            <a:ext cx="4095750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Penelitian Pengembangan (R&amp;D)</a:t>
            </a:r>
            <a:endParaRPr lang="en-US" sz="3200" dirty="0"/>
          </a:p>
        </p:txBody>
      </p:sp>
      <p:sp>
        <p:nvSpPr>
          <p:cNvPr id="23" name="Text 19"/>
          <p:cNvSpPr/>
          <p:nvPr/>
        </p:nvSpPr>
        <p:spPr>
          <a:xfrm>
            <a:off x="498518" y="6309360"/>
            <a:ext cx="6025634" cy="994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Menciptakan dan menguji keefektifan suatu produk pendidikan, seperti modul,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atau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media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pembelajaran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400" dirty="0"/>
          </a:p>
        </p:txBody>
      </p:sp>
      <p:sp>
        <p:nvSpPr>
          <p:cNvPr id="24" name="Shape 20"/>
          <p:cNvSpPr/>
          <p:nvPr/>
        </p:nvSpPr>
        <p:spPr>
          <a:xfrm>
            <a:off x="6961587" y="5342811"/>
            <a:ext cx="6486049" cy="2405526"/>
          </a:xfrm>
          <a:prstGeom prst="roundRect">
            <a:avLst>
              <a:gd name="adj" fmla="val 5007"/>
            </a:avLst>
          </a:prstGeom>
          <a:solidFill>
            <a:srgbClr val="FFFFFF"/>
          </a:solidFill>
          <a:ln/>
        </p:spPr>
      </p:sp>
      <p:sp>
        <p:nvSpPr>
          <p:cNvPr id="25" name="Shape 21"/>
          <p:cNvSpPr/>
          <p:nvPr/>
        </p:nvSpPr>
        <p:spPr>
          <a:xfrm>
            <a:off x="6961587" y="5319951"/>
            <a:ext cx="6486049" cy="91440"/>
          </a:xfrm>
          <a:prstGeom prst="roundRect">
            <a:avLst>
              <a:gd name="adj" fmla="val 95224"/>
            </a:avLst>
          </a:prstGeom>
          <a:solidFill>
            <a:srgbClr val="4950BC"/>
          </a:solidFill>
          <a:ln/>
        </p:spPr>
      </p:sp>
      <p:sp>
        <p:nvSpPr>
          <p:cNvPr id="26" name="Shape 22"/>
          <p:cNvSpPr/>
          <p:nvPr/>
        </p:nvSpPr>
        <p:spPr>
          <a:xfrm>
            <a:off x="9893680" y="5031938"/>
            <a:ext cx="621863" cy="621863"/>
          </a:xfrm>
          <a:prstGeom prst="roundRect">
            <a:avLst>
              <a:gd name="adj" fmla="val 147042"/>
            </a:avLst>
          </a:prstGeom>
          <a:solidFill>
            <a:srgbClr val="4950BC"/>
          </a:solidFill>
          <a:ln/>
        </p:spPr>
      </p:sp>
      <p:sp>
        <p:nvSpPr>
          <p:cNvPr id="27" name="Text 23"/>
          <p:cNvSpPr/>
          <p:nvPr/>
        </p:nvSpPr>
        <p:spPr>
          <a:xfrm>
            <a:off x="10080251" y="5187434"/>
            <a:ext cx="24872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800" dirty="0"/>
          </a:p>
        </p:txBody>
      </p:sp>
      <p:sp>
        <p:nvSpPr>
          <p:cNvPr id="28" name="Text 24"/>
          <p:cNvSpPr/>
          <p:nvPr/>
        </p:nvSpPr>
        <p:spPr>
          <a:xfrm>
            <a:off x="7191735" y="5861090"/>
            <a:ext cx="4040505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Penelitian Tindakan Kelas (PTK)</a:t>
            </a:r>
            <a:endParaRPr lang="en-US" sz="3200" dirty="0"/>
          </a:p>
        </p:txBody>
      </p:sp>
      <p:sp>
        <p:nvSpPr>
          <p:cNvPr id="29" name="Text 25"/>
          <p:cNvSpPr/>
          <p:nvPr/>
        </p:nvSpPr>
        <p:spPr>
          <a:xfrm>
            <a:off x="7191735" y="6309360"/>
            <a:ext cx="6025753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Memperbaiki praktik pembelajaran di kelas secara langsung dan berkelanjutan melalui siklus tindakan.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0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34" y="811690"/>
            <a:ext cx="11109329" cy="64254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Arial Rounded MT Bold" pitchFamily="34" charset="0"/>
              </a:rPr>
              <a:t>Contoh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en-US" b="1" dirty="0" err="1" smtClean="0">
                <a:latin typeface="Arial Rounded MT Bold" pitchFamily="34" charset="0"/>
              </a:rPr>
              <a:t>judul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en-US" b="1" dirty="0" err="1" smtClean="0">
                <a:latin typeface="Arial Rounded MT Bold" pitchFamily="34" charset="0"/>
              </a:rPr>
              <a:t>skripsi</a:t>
            </a:r>
            <a:r>
              <a:rPr lang="en-US" b="1" dirty="0" smtClean="0">
                <a:latin typeface="Arial Rounded MT Bold" pitchFamily="34" charset="0"/>
              </a:rPr>
              <a:t>: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602536"/>
            <a:ext cx="14113042" cy="568860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Perbedaan</a:t>
            </a:r>
            <a:r>
              <a:rPr lang="en-US" dirty="0">
                <a:solidFill>
                  <a:schemeClr val="tx1"/>
                </a:solidFill>
              </a:rPr>
              <a:t> kemampuan </a:t>
            </a:r>
            <a:r>
              <a:rPr lang="en-US" dirty="0" err="1">
                <a:solidFill>
                  <a:schemeClr val="tx1"/>
                </a:solidFill>
              </a:rPr>
              <a:t>literasi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numerasi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melalui</a:t>
            </a:r>
            <a:r>
              <a:rPr lang="en-US" dirty="0">
                <a:solidFill>
                  <a:schemeClr val="tx1"/>
                </a:solidFill>
              </a:rPr>
              <a:t> model </a:t>
            </a:r>
            <a:r>
              <a:rPr lang="en-US" dirty="0" err="1">
                <a:solidFill>
                  <a:schemeClr val="tx1"/>
                </a:solidFill>
              </a:rPr>
              <a:t>pembelajaran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berbasis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berbasis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proyek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Pengembangan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modul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matematika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berbantuan</a:t>
            </a:r>
            <a:r>
              <a:rPr lang="en-US" dirty="0">
                <a:solidFill>
                  <a:schemeClr val="tx1"/>
                </a:solidFill>
              </a:rPr>
              <a:t> Autograph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trigonometri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Analisis</a:t>
            </a:r>
            <a:r>
              <a:rPr lang="en-US" dirty="0">
                <a:solidFill>
                  <a:schemeClr val="tx1"/>
                </a:solidFill>
              </a:rPr>
              <a:t> kemampuan </a:t>
            </a:r>
            <a:r>
              <a:rPr lang="en-US" dirty="0" err="1">
                <a:solidFill>
                  <a:schemeClr val="tx1"/>
                </a:solidFill>
              </a:rPr>
              <a:t>pemecahan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matematis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ditinjau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gaya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belajar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Pengaruh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kecerdasan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emosi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terhadap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hasil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belajar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matematika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Perbedaan</a:t>
            </a:r>
            <a:r>
              <a:rPr lang="en-US" dirty="0">
                <a:solidFill>
                  <a:schemeClr val="tx1"/>
                </a:solidFill>
              </a:rPr>
              <a:t> kemampuan </a:t>
            </a:r>
            <a:r>
              <a:rPr lang="en-US" dirty="0" err="1">
                <a:solidFill>
                  <a:schemeClr val="tx1"/>
                </a:solidFill>
              </a:rPr>
              <a:t>komunikasi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matematis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kemandirian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belajar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melalui</a:t>
            </a:r>
            <a:r>
              <a:rPr lang="en-US" dirty="0">
                <a:solidFill>
                  <a:schemeClr val="tx1"/>
                </a:solidFill>
              </a:rPr>
              <a:t> model </a:t>
            </a:r>
            <a:r>
              <a:rPr lang="en-US" i="1" dirty="0">
                <a:solidFill>
                  <a:schemeClr val="tx1"/>
                </a:solidFill>
              </a:rPr>
              <a:t>discovery learning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model </a:t>
            </a:r>
            <a:r>
              <a:rPr lang="en-US" i="1" dirty="0">
                <a:solidFill>
                  <a:schemeClr val="tx1"/>
                </a:solidFill>
              </a:rPr>
              <a:t>inquiry.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Eksplorasi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etnomatematika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makanan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tradisional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suku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Mandailing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41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0010"/>
            <a:ext cx="10999871" cy="999401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Arial Rounded MT Bold" pitchFamily="34" charset="0"/>
              </a:rPr>
              <a:t>Alur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en-US" b="1" dirty="0" err="1" smtClean="0">
                <a:latin typeface="Arial Rounded MT Bold" pitchFamily="34" charset="0"/>
              </a:rPr>
              <a:t>Pembimbingan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en-US" b="1" dirty="0" err="1" smtClean="0">
                <a:latin typeface="Arial Rounded MT Bold" pitchFamily="34" charset="0"/>
              </a:rPr>
              <a:t>Skripsi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50" y="1564103"/>
            <a:ext cx="13712124" cy="62323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Pengajuan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judul</a:t>
            </a:r>
            <a:r>
              <a:rPr lang="en-US" dirty="0" smtClean="0">
                <a:solidFill>
                  <a:schemeClr val="tx1"/>
                </a:solidFill>
              </a:rPr>
              <a:t> (3 </a:t>
            </a:r>
            <a:r>
              <a:rPr lang="en-US" dirty="0" err="1" smtClean="0">
                <a:solidFill>
                  <a:schemeClr val="tx1"/>
                </a:solidFill>
              </a:rPr>
              <a:t>judul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ditujukan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</a:t>
            </a:r>
            <a:r>
              <a:rPr lang="en-US" dirty="0" smtClean="0">
                <a:solidFill>
                  <a:schemeClr val="tx1"/>
                </a:solidFill>
              </a:rPr>
              <a:t> Prodi)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ACC </a:t>
            </a:r>
            <a:r>
              <a:rPr lang="en-US" dirty="0" err="1" smtClean="0">
                <a:solidFill>
                  <a:schemeClr val="tx1"/>
                </a:solidFill>
              </a:rPr>
              <a:t>judul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dari</a:t>
            </a:r>
            <a:r>
              <a:rPr lang="en-US" dirty="0" smtClean="0">
                <a:solidFill>
                  <a:schemeClr val="tx1"/>
                </a:solidFill>
              </a:rPr>
              <a:t> Prodi, </a:t>
            </a:r>
            <a:r>
              <a:rPr lang="en-US" dirty="0" err="1" smtClean="0">
                <a:solidFill>
                  <a:schemeClr val="tx1"/>
                </a:solidFill>
              </a:rPr>
              <a:t>lanjut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</a:t>
            </a:r>
            <a:r>
              <a:rPr lang="en-US" dirty="0" smtClean="0">
                <a:solidFill>
                  <a:schemeClr val="tx1"/>
                </a:solidFill>
              </a:rPr>
              <a:t> PS 1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PS 2.</a:t>
            </a: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r>
              <a:rPr lang="en-US" dirty="0" smtClean="0">
                <a:solidFill>
                  <a:schemeClr val="tx1"/>
                </a:solidFill>
              </a:rPr>
              <a:t> Proposal (BAB I </a:t>
            </a:r>
            <a:r>
              <a:rPr lang="en-US" dirty="0" err="1" smtClean="0">
                <a:solidFill>
                  <a:schemeClr val="tx1"/>
                </a:solidFill>
              </a:rPr>
              <a:t>s.d.</a:t>
            </a:r>
            <a:r>
              <a:rPr lang="en-US" dirty="0" smtClean="0">
                <a:solidFill>
                  <a:schemeClr val="tx1"/>
                </a:solidFill>
              </a:rPr>
              <a:t> III) </a:t>
            </a:r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PS 1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PS 2.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ACC Proposal </a:t>
            </a:r>
            <a:r>
              <a:rPr lang="en-US" dirty="0" err="1" smtClean="0">
                <a:solidFill>
                  <a:schemeClr val="tx1"/>
                </a:solidFill>
              </a:rPr>
              <a:t>beserta</a:t>
            </a:r>
            <a:r>
              <a:rPr lang="en-US" dirty="0" smtClean="0">
                <a:solidFill>
                  <a:schemeClr val="tx1"/>
                </a:solidFill>
              </a:rPr>
              <a:t> instrument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Seminar Proposal (2 </a:t>
            </a:r>
            <a:r>
              <a:rPr lang="en-US" dirty="0" err="1" smtClean="0">
                <a:solidFill>
                  <a:schemeClr val="tx1"/>
                </a:solidFill>
              </a:rPr>
              <a:t>Dosen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Penguji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Kedua</a:t>
            </a:r>
            <a:r>
              <a:rPr lang="en-US" dirty="0" smtClean="0">
                <a:solidFill>
                  <a:schemeClr val="tx1"/>
                </a:solidFill>
              </a:rPr>
              <a:t> PS)</a:t>
            </a: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Revisi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proposal</a:t>
            </a: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Pemeriksaan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kelayakan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Instrumen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V</a:t>
            </a:r>
            <a:r>
              <a:rPr lang="en-US" dirty="0" err="1" smtClean="0">
                <a:solidFill>
                  <a:schemeClr val="tx1"/>
                </a:solidFill>
              </a:rPr>
              <a:t>alidasi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Kaliberasi</a:t>
            </a:r>
            <a:r>
              <a:rPr lang="en-US" dirty="0" smtClean="0">
                <a:solidFill>
                  <a:schemeClr val="tx1"/>
                </a:solidFill>
              </a:rPr>
              <a:t> Instrument)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Bimbingan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Hasil</a:t>
            </a:r>
            <a:r>
              <a:rPr lang="en-US" dirty="0" smtClean="0">
                <a:solidFill>
                  <a:schemeClr val="tx1"/>
                </a:solidFill>
              </a:rPr>
              <a:t> (BAB IV </a:t>
            </a:r>
            <a:r>
              <a:rPr lang="en-US" dirty="0" err="1" smtClean="0">
                <a:solidFill>
                  <a:schemeClr val="tx1"/>
                </a:solidFill>
              </a:rPr>
              <a:t>s.d.</a:t>
            </a:r>
            <a:r>
              <a:rPr lang="en-US" dirty="0" smtClean="0">
                <a:solidFill>
                  <a:schemeClr val="tx1"/>
                </a:solidFill>
              </a:rPr>
              <a:t> V) </a:t>
            </a:r>
            <a:r>
              <a:rPr lang="en-US" dirty="0" err="1" smtClean="0">
                <a:solidFill>
                  <a:schemeClr val="tx1"/>
                </a:solidFill>
              </a:rPr>
              <a:t>beserta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lampiran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PS 1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PS 2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ACC </a:t>
            </a:r>
            <a:r>
              <a:rPr lang="en-US" dirty="0" err="1" smtClean="0">
                <a:solidFill>
                  <a:schemeClr val="tx1"/>
                </a:solidFill>
              </a:rPr>
              <a:t>Skripsi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Munaqasyah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(S&amp;K </a:t>
            </a:r>
            <a:r>
              <a:rPr lang="en-US" dirty="0" err="1" smtClean="0">
                <a:solidFill>
                  <a:schemeClr val="tx1"/>
                </a:solidFill>
              </a:rPr>
              <a:t>berlaku</a:t>
            </a:r>
            <a:r>
              <a:rPr lang="en-US" dirty="0" smtClean="0">
                <a:solidFill>
                  <a:schemeClr val="tx1"/>
                </a:solidFill>
              </a:rPr>
              <a:t>: lulus </a:t>
            </a:r>
            <a:r>
              <a:rPr lang="en-US" dirty="0" err="1" smtClean="0">
                <a:solidFill>
                  <a:schemeClr val="tx1"/>
                </a:solidFill>
              </a:rPr>
              <a:t>komprehensif</a:t>
            </a:r>
            <a:r>
              <a:rPr lang="en-US" dirty="0" smtClean="0">
                <a:solidFill>
                  <a:schemeClr val="tx1"/>
                </a:solidFill>
              </a:rPr>
              <a:t>, lulus TOEFL, </a:t>
            </a:r>
            <a:r>
              <a:rPr lang="en-US" dirty="0" err="1" smtClean="0">
                <a:solidFill>
                  <a:schemeClr val="tx1"/>
                </a:solidFill>
              </a:rPr>
              <a:t>tahfiz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bebas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plagiarisme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dll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286336" y="775216"/>
            <a:ext cx="11245691" cy="685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54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Kendala Umum dalam Penyusunan Skripsi</a:t>
            </a:r>
            <a:endParaRPr lang="en-US" sz="5400" dirty="0"/>
          </a:p>
        </p:txBody>
      </p:sp>
      <p:sp>
        <p:nvSpPr>
          <p:cNvPr id="5" name="Text 1"/>
          <p:cNvSpPr/>
          <p:nvPr/>
        </p:nvSpPr>
        <p:spPr>
          <a:xfrm>
            <a:off x="286336" y="1899166"/>
            <a:ext cx="13095208" cy="350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Perjalanan skripsi tidak selalu mulus, beberapa kendala umum yang sering dihadapi mahasiswa meliputi:</a:t>
            </a:r>
            <a:endParaRPr lang="en-US" sz="2400" dirty="0"/>
          </a:p>
        </p:txBody>
      </p:sp>
      <p:sp>
        <p:nvSpPr>
          <p:cNvPr id="6" name="Shape 2"/>
          <p:cNvSpPr/>
          <p:nvPr/>
        </p:nvSpPr>
        <p:spPr>
          <a:xfrm>
            <a:off x="286335" y="2496741"/>
            <a:ext cx="6687741" cy="2245757"/>
          </a:xfrm>
          <a:prstGeom prst="roundRect">
            <a:avLst>
              <a:gd name="adj" fmla="val 4102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52" y="2395657"/>
            <a:ext cx="263128" cy="263128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239" y="4580453"/>
            <a:ext cx="263128" cy="26312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5786" y="2856190"/>
            <a:ext cx="274141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Pemilihan Topik</a:t>
            </a:r>
            <a:endParaRPr lang="en-US" sz="3200" dirty="0"/>
          </a:p>
        </p:txBody>
      </p:sp>
      <p:sp>
        <p:nvSpPr>
          <p:cNvPr id="10" name="Text 4"/>
          <p:cNvSpPr/>
          <p:nvPr/>
        </p:nvSpPr>
        <p:spPr>
          <a:xfrm>
            <a:off x="645786" y="3330416"/>
            <a:ext cx="5719048" cy="701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Kesulitan menemukan topik yang orisinal, relevan, dan sesuai minat.</a:t>
            </a:r>
            <a:endParaRPr lang="en-US" sz="2400" dirty="0"/>
          </a:p>
        </p:txBody>
      </p:sp>
      <p:sp>
        <p:nvSpPr>
          <p:cNvPr id="11" name="Shape 5"/>
          <p:cNvSpPr/>
          <p:nvPr/>
        </p:nvSpPr>
        <p:spPr>
          <a:xfrm>
            <a:off x="7280479" y="2496741"/>
            <a:ext cx="6868658" cy="2245757"/>
          </a:xfrm>
          <a:prstGeom prst="roundRect">
            <a:avLst>
              <a:gd name="adj" fmla="val 4102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513" y="2395657"/>
            <a:ext cx="263128" cy="263128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6382" y="4580453"/>
            <a:ext cx="263128" cy="26312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639928" y="2856190"/>
            <a:ext cx="274141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Akses Data</a:t>
            </a:r>
            <a:endParaRPr lang="en-US" sz="3200" dirty="0"/>
          </a:p>
        </p:txBody>
      </p:sp>
      <p:sp>
        <p:nvSpPr>
          <p:cNvPr id="15" name="Text 7"/>
          <p:cNvSpPr/>
          <p:nvPr/>
        </p:nvSpPr>
        <p:spPr>
          <a:xfrm>
            <a:off x="7639928" y="3330416"/>
            <a:ext cx="5719048" cy="1052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Kesulitan </a:t>
            </a: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mendapatkan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literatur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izin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penelitian, akses ke sekolah/responden, atau pengumpulan data yang efektif.</a:t>
            </a:r>
            <a:endParaRPr lang="en-US" sz="2400" dirty="0"/>
          </a:p>
        </p:txBody>
      </p:sp>
      <p:sp>
        <p:nvSpPr>
          <p:cNvPr id="16" name="Shape 8"/>
          <p:cNvSpPr/>
          <p:nvPr/>
        </p:nvSpPr>
        <p:spPr>
          <a:xfrm>
            <a:off x="286335" y="4961810"/>
            <a:ext cx="6687741" cy="1995963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52" y="4860727"/>
            <a:ext cx="263128" cy="263128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239" y="6694646"/>
            <a:ext cx="263128" cy="26312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45786" y="5321260"/>
            <a:ext cx="274141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Pembimbing</a:t>
            </a:r>
            <a:endParaRPr lang="en-US" sz="3200" dirty="0"/>
          </a:p>
        </p:txBody>
      </p:sp>
      <p:sp>
        <p:nvSpPr>
          <p:cNvPr id="20" name="Text 10"/>
          <p:cNvSpPr/>
          <p:nvPr/>
        </p:nvSpPr>
        <p:spPr>
          <a:xfrm>
            <a:off x="645786" y="5795486"/>
            <a:ext cx="5719048" cy="701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Kendala komunikasi dengan pembimbing, perbedaan pandangan, atau kurangnya bimbingan intensif.</a:t>
            </a:r>
            <a:endParaRPr lang="en-US" sz="2400" dirty="0"/>
          </a:p>
        </p:txBody>
      </p:sp>
      <p:sp>
        <p:nvSpPr>
          <p:cNvPr id="21" name="Shape 11"/>
          <p:cNvSpPr/>
          <p:nvPr/>
        </p:nvSpPr>
        <p:spPr>
          <a:xfrm>
            <a:off x="7280479" y="4961811"/>
            <a:ext cx="6868658" cy="1995962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395" y="4860727"/>
            <a:ext cx="263128" cy="263128"/>
          </a:xfrm>
          <a:prstGeom prst="rect">
            <a:avLst/>
          </a:prstGeom>
        </p:spPr>
      </p:pic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6382" y="6694646"/>
            <a:ext cx="263128" cy="263128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7639928" y="5321260"/>
            <a:ext cx="274141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Manajemen Waktu</a:t>
            </a:r>
            <a:endParaRPr lang="en-US" sz="3200" dirty="0"/>
          </a:p>
        </p:txBody>
      </p:sp>
      <p:sp>
        <p:nvSpPr>
          <p:cNvPr id="25" name="Text 13"/>
          <p:cNvSpPr/>
          <p:nvPr/>
        </p:nvSpPr>
        <p:spPr>
          <a:xfrm>
            <a:off x="7639928" y="5795486"/>
            <a:ext cx="5719048" cy="701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Menunda-nunda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pekerjaan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dan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sulit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membagi waktu antara skripsi dan aktivitas lain.</a:t>
            </a:r>
            <a:endParaRPr lang="en-US" sz="2400" dirty="0"/>
          </a:p>
        </p:txBody>
      </p:sp>
      <p:sp>
        <p:nvSpPr>
          <p:cNvPr id="26" name="Text 14"/>
          <p:cNvSpPr/>
          <p:nvPr/>
        </p:nvSpPr>
        <p:spPr>
          <a:xfrm>
            <a:off x="286336" y="7392144"/>
            <a:ext cx="13095208" cy="350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Mengidentifikasi kendala ini di awal dapat membantu Anda mempersiapkan strategi penanganannya.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59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6905" y="798758"/>
            <a:ext cx="12585327" cy="708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Tips Menyelesaikan Skripsi Tepat Waktu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2478505" y="2523005"/>
            <a:ext cx="11550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Pilih Topik yang Anda Minati: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Semangat akan terjaga jika Anda menyukai apa yang Anda teliti.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0209" y="3587873"/>
            <a:ext cx="1183936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Buat Jadwal &amp; Patuhi: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Alokasikan waktu khusus setiap hari atau minggu untuk skripsi, dan disiplinlah.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478504" y="4587291"/>
            <a:ext cx="113578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Komunikasi Intensif dengan Pembimbing: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Jangan ragu bertanya, minta masukan, dan laporkan progres secara berkala.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60210" y="5624968"/>
            <a:ext cx="130910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Mulai dari yang Kecil: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Jangan menunggu sempurna, mulai menulis dari bagian yang paling mudah.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478504" y="6401804"/>
            <a:ext cx="113578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Cari Lingkungan Suportif:</a:t>
            </a:r>
            <a:r>
              <a:rPr lang="en-US" sz="2400" dirty="0">
                <a:latin typeface="Inter" pitchFamily="34" charset="0"/>
                <a:ea typeface="Inter" pitchFamily="34" charset="-122"/>
                <a:cs typeface="Inter" pitchFamily="34" charset="-120"/>
              </a:rPr>
              <a:t> Diskusikan progres atau kendala dengan teman seperjuangan atau senior.</a:t>
            </a:r>
            <a:endParaRPr lang="en-US" sz="2400" dirty="0"/>
          </a:p>
        </p:txBody>
      </p:sp>
      <p:sp>
        <p:nvSpPr>
          <p:cNvPr id="9" name="Text 2"/>
          <p:cNvSpPr/>
          <p:nvPr/>
        </p:nvSpPr>
        <p:spPr>
          <a:xfrm>
            <a:off x="360209" y="1849038"/>
            <a:ext cx="133794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b="1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Positif</a:t>
            </a:r>
            <a:r>
              <a:rPr lang="en-US" sz="2400" b="1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Thinking: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untuk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memulai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hindari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pandangan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negatif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tentang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skripsi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dan</a:t>
            </a:r>
            <a:r>
              <a:rPr lang="en-US" sz="2400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latin typeface="Inter" pitchFamily="34" charset="0"/>
                <a:ea typeface="Inter" pitchFamily="34" charset="-122"/>
                <a:cs typeface="Inter" pitchFamily="34" charset="-120"/>
              </a:rPr>
              <a:t>pembimbing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320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/>
        </p:nvSpPr>
        <p:spPr>
          <a:xfrm>
            <a:off x="625348" y="761581"/>
            <a:ext cx="7825502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600" b="1" dirty="0" err="1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Aku</a:t>
            </a:r>
            <a:r>
              <a:rPr lang="en-US" sz="660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6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Pasti Bisa!</a:t>
            </a:r>
            <a:endParaRPr lang="en-US" sz="6600" dirty="0"/>
          </a:p>
        </p:txBody>
      </p:sp>
      <p:sp>
        <p:nvSpPr>
          <p:cNvPr id="3" name="Text 5"/>
          <p:cNvSpPr/>
          <p:nvPr/>
        </p:nvSpPr>
        <p:spPr>
          <a:xfrm>
            <a:off x="1155032" y="1813128"/>
            <a:ext cx="13042231" cy="1555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Jangan </a:t>
            </a:r>
            <a:r>
              <a:rPr lang="en-US" sz="2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takut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memulai</a:t>
            </a:r>
            <a:r>
              <a:rPr lang="en-US" sz="240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dan</a:t>
            </a:r>
            <a:r>
              <a:rPr lang="en-US" sz="240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jangan</a:t>
            </a:r>
            <a:r>
              <a:rPr lang="en-US" sz="240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menyerah di tengah jalan. Yakinlah pada </a:t>
            </a:r>
            <a:r>
              <a:rPr lang="en-US" sz="2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kemampuan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Ananda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manfaatkan sumber daya yang ada, dan berkomunikasilah. Kami dosen-dosen siap </a:t>
            </a:r>
            <a:r>
              <a:rPr lang="en-US" sz="2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mendampingi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Ananda</a:t>
            </a: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400" dirty="0"/>
          </a:p>
        </p:txBody>
      </p:sp>
      <p:sp>
        <p:nvSpPr>
          <p:cNvPr id="4" name="Text 6"/>
          <p:cNvSpPr/>
          <p:nvPr/>
        </p:nvSpPr>
        <p:spPr>
          <a:xfrm>
            <a:off x="445021" y="7295983"/>
            <a:ext cx="13752242" cy="505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Semoga sukses dalam penyusunan </a:t>
            </a:r>
            <a:r>
              <a:rPr lang="en-US" sz="28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skripsi</a:t>
            </a:r>
            <a:r>
              <a:rPr lang="en-US" sz="28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b="1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Ananda</a:t>
            </a:r>
            <a:r>
              <a:rPr lang="en-US" sz="2800" b="1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b="1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dan</a:t>
            </a:r>
            <a:r>
              <a:rPr lang="en-US" sz="2800" b="1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Lulus TEPAT  </a:t>
            </a:r>
            <a:r>
              <a:rPr lang="en-US" sz="2800" b="1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Waktu</a:t>
            </a:r>
            <a:r>
              <a:rPr lang="en-US" sz="2800" b="1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2800" b="1" dirty="0"/>
          </a:p>
        </p:txBody>
      </p:sp>
      <p:pic>
        <p:nvPicPr>
          <p:cNvPr id="5" name="Picture 2" descr="Ingin Lulus Kuliah 3,5 Tahun? Mahasiswa Coba 6 Cara 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9517" y="2988206"/>
            <a:ext cx="6165800" cy="401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Custom 3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6F9400"/>
      </a:accent3>
      <a:accent4>
        <a:srgbClr val="909465"/>
      </a:accent4>
      <a:accent5>
        <a:srgbClr val="956B43"/>
      </a:accent5>
      <a:accent6>
        <a:srgbClr val="A9EA25"/>
      </a:accent6>
      <a:hlink>
        <a:srgbClr val="6F9400"/>
      </a:hlink>
      <a:folHlink>
        <a:srgbClr val="6F940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285</TotalTime>
  <Words>956</Words>
  <Application>Microsoft Office PowerPoint</Application>
  <PresentationFormat>Custom</PresentationFormat>
  <Paragraphs>93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NewsPrint</vt:lpstr>
      <vt:lpstr>SOSIALISASI TUGAS AKHIR  “SKRIPSI” Mahasiswa Prodi Pendidikan Matematika</vt:lpstr>
      <vt:lpstr>PowerPoint Presentation</vt:lpstr>
      <vt:lpstr>PowerPoint Presentation</vt:lpstr>
      <vt:lpstr>Jenjang Kualifikasi KKNI (Kerangka Kualifikasi Nasional Indonesia)</vt:lpstr>
      <vt:lpstr>PowerPoint Presentation</vt:lpstr>
      <vt:lpstr>PowerPoint Presentation</vt:lpstr>
      <vt:lpstr>Level Penelitian S1, S2, dan S3</vt:lpstr>
      <vt:lpstr>KOMPONEN SKRIPSI</vt:lpstr>
      <vt:lpstr>PowerPoint Presentation</vt:lpstr>
      <vt:lpstr>Contoh judul skripsi:</vt:lpstr>
      <vt:lpstr>Alur Pembimbingan Skripsi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TUGAS AKHIR SKRIPSI</dc:title>
  <dc:creator>MAYA</dc:creator>
  <cp:lastModifiedBy>Hewlett Packard</cp:lastModifiedBy>
  <cp:revision>29</cp:revision>
  <dcterms:created xsi:type="dcterms:W3CDTF">2024-11-14T14:48:27Z</dcterms:created>
  <dcterms:modified xsi:type="dcterms:W3CDTF">2025-09-16T04:39:33Z</dcterms:modified>
</cp:coreProperties>
</file>